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56" r:id="rId2"/>
    <p:sldId id="257" r:id="rId3"/>
    <p:sldId id="279" r:id="rId4"/>
    <p:sldId id="262" r:id="rId5"/>
    <p:sldId id="264" r:id="rId6"/>
    <p:sldId id="265" r:id="rId7"/>
    <p:sldId id="263" r:id="rId8"/>
    <p:sldId id="280" r:id="rId9"/>
    <p:sldId id="281" r:id="rId10"/>
    <p:sldId id="282" r:id="rId11"/>
    <p:sldId id="283" r:id="rId12"/>
    <p:sldId id="284" r:id="rId13"/>
    <p:sldId id="266" r:id="rId14"/>
    <p:sldId id="267" r:id="rId15"/>
    <p:sldId id="258" r:id="rId16"/>
    <p:sldId id="259" r:id="rId17"/>
    <p:sldId id="268" r:id="rId18"/>
    <p:sldId id="269" r:id="rId19"/>
    <p:sldId id="270" r:id="rId20"/>
    <p:sldId id="271" r:id="rId21"/>
    <p:sldId id="273" r:id="rId22"/>
    <p:sldId id="272" r:id="rId23"/>
    <p:sldId id="274" r:id="rId24"/>
    <p:sldId id="275" r:id="rId25"/>
    <p:sldId id="276" r:id="rId26"/>
    <p:sldId id="277" r:id="rId27"/>
    <p:sldId id="278" r:id="rId28"/>
    <p:sldId id="260" r:id="rId29"/>
    <p:sldId id="261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607FB02-5D6C-41DC-8F29-2D84E2F8A964}" v="1" dt="2022-12-20T09:48:14.12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66" autoAdjust="0"/>
    <p:restoredTop sz="96021" autoAdjust="0"/>
  </p:normalViewPr>
  <p:slideViewPr>
    <p:cSldViewPr snapToGrid="0">
      <p:cViewPr varScale="1">
        <p:scale>
          <a:sx n="132" d="100"/>
          <a:sy n="132" d="100"/>
        </p:scale>
        <p:origin x="156" y="58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omasz Zielinski" userId="d5c7bb8c-2ef3-45c1-b942-424604992d56" providerId="ADAL" clId="{C607FB02-5D6C-41DC-8F29-2D84E2F8A964}"/>
    <pc:docChg chg="custSel modSld">
      <pc:chgData name="Tomasz Zielinski" userId="d5c7bb8c-2ef3-45c1-b942-424604992d56" providerId="ADAL" clId="{C607FB02-5D6C-41DC-8F29-2D84E2F8A964}" dt="2022-12-20T09:48:14.126" v="1"/>
      <pc:docMkLst>
        <pc:docMk/>
      </pc:docMkLst>
      <pc:sldChg chg="addSp delSp modSp mod">
        <pc:chgData name="Tomasz Zielinski" userId="d5c7bb8c-2ef3-45c1-b942-424604992d56" providerId="ADAL" clId="{C607FB02-5D6C-41DC-8F29-2D84E2F8A964}" dt="2022-12-20T09:48:14.126" v="1"/>
        <pc:sldMkLst>
          <pc:docMk/>
          <pc:sldMk cId="2056280142" sldId="282"/>
        </pc:sldMkLst>
        <pc:picChg chg="add mod">
          <ac:chgData name="Tomasz Zielinski" userId="d5c7bb8c-2ef3-45c1-b942-424604992d56" providerId="ADAL" clId="{C607FB02-5D6C-41DC-8F29-2D84E2F8A964}" dt="2022-12-20T09:48:14.126" v="1"/>
          <ac:picMkLst>
            <pc:docMk/>
            <pc:sldMk cId="2056280142" sldId="282"/>
            <ac:picMk id="4" creationId="{00987619-96D4-A25B-3130-BCC3F31E679D}"/>
          </ac:picMkLst>
        </pc:picChg>
        <pc:picChg chg="del">
          <ac:chgData name="Tomasz Zielinski" userId="d5c7bb8c-2ef3-45c1-b942-424604992d56" providerId="ADAL" clId="{C607FB02-5D6C-41DC-8F29-2D84E2F8A964}" dt="2022-12-20T09:48:13.209" v="0" actId="478"/>
          <ac:picMkLst>
            <pc:docMk/>
            <pc:sldMk cId="2056280142" sldId="282"/>
            <ac:picMk id="7" creationId="{EF48B542-D926-429F-B4A1-391E8A5A494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D4AFAA-5545-4348-866E-082827204B28}" type="datetimeFigureOut">
              <a:rPr lang="en-GB" smtClean="0"/>
              <a:t>10/01/2024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FFB44E-D000-426C-9F9B-769AE7CC186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63612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Wellcome</a:t>
            </a:r>
            <a:r>
              <a:rPr lang="en-US" dirty="0"/>
              <a:t> example: https://wellcome.ac.uk/news/how-we-judge-research-outputs-when-making-funding-decisions</a:t>
            </a:r>
          </a:p>
          <a:p>
            <a:r>
              <a:rPr lang="en-US" dirty="0"/>
              <a:t>Cancer Research</a:t>
            </a:r>
            <a:r>
              <a:rPr lang="en-US" baseline="0" dirty="0"/>
              <a:t> UK example: https://www.cancerresearchuk.org/funding-for-researchers/research-features/2018-02-20-improving-research-evaluation-dora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11147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Colin and Chris Weir are a Scottish couple who won</a:t>
            </a:r>
            <a:r>
              <a:rPr lang="en-GB" baseline="0"/>
              <a:t> a life-changing sum of money in the national lottery. Would your postdoc come back into work if they hit the jackpot? 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FFB44E-D000-426C-9F9B-769AE7CC186C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96213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9EC85-173F-467E-B364-65AD14726A23}" type="datetimeFigureOut">
              <a:rPr lang="en-GB" smtClean="0"/>
              <a:t>10/01/2024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FDA9B-12AA-440D-B349-53135C05ED07}" type="slidenum">
              <a:rPr lang="en-GB" smtClean="0"/>
              <a:t>‹#›</a:t>
            </a:fld>
            <a:endParaRPr lang="en-GB"/>
          </a:p>
        </p:txBody>
      </p:sp>
      <p:pic>
        <p:nvPicPr>
          <p:cNvPr id="7" name="Picture 2" descr="Ed_DaSH">
            <a:extLst>
              <a:ext uri="{FF2B5EF4-FFF2-40B4-BE49-F238E27FC236}">
                <a16:creationId xmlns:a16="http://schemas.microsoft.com/office/drawing/2014/main" id="{4D4D912A-DA79-2D46-A089-195AE6C5D38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0670" y="5458691"/>
            <a:ext cx="1289214" cy="1325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73551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9EC85-173F-467E-B364-65AD14726A23}" type="datetimeFigureOut">
              <a:rPr lang="en-GB" smtClean="0"/>
              <a:t>10/01/2024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FDA9B-12AA-440D-B349-53135C05ED0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52585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9EC85-173F-467E-B364-65AD14726A23}" type="datetimeFigureOut">
              <a:rPr lang="en-GB" smtClean="0"/>
              <a:t>10/01/2024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FDA9B-12AA-440D-B349-53135C05ED0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62258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xfrm>
            <a:off x="0" y="0"/>
            <a:ext cx="12192000" cy="9675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800" baseline="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rPr dirty="0"/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Tx/>
              <a:defRPr>
                <a:latin typeface="Calibri"/>
                <a:ea typeface="Calibri"/>
                <a:cs typeface="Calibri"/>
                <a:sym typeface="Calibri"/>
              </a:defRPr>
            </a:lvl1pPr>
            <a:lvl2pPr>
              <a:buClrTx/>
              <a:defRPr>
                <a:latin typeface="Calibri"/>
                <a:ea typeface="Calibri"/>
                <a:cs typeface="Calibri"/>
                <a:sym typeface="Calibri"/>
              </a:defRPr>
            </a:lvl2pPr>
            <a:lvl3pPr>
              <a:buClrTx/>
              <a:defRPr>
                <a:latin typeface="Calibri"/>
                <a:ea typeface="Calibri"/>
                <a:cs typeface="Calibri"/>
                <a:sym typeface="Calibri"/>
              </a:defRPr>
            </a:lvl3pPr>
            <a:lvl4pPr>
              <a:buClrTx/>
              <a:defRPr>
                <a:latin typeface="Calibri"/>
                <a:ea typeface="Calibri"/>
                <a:cs typeface="Calibri"/>
                <a:sym typeface="Calibri"/>
              </a:defRPr>
            </a:lvl4pPr>
            <a:lvl5pPr>
              <a:buClrTx/>
              <a:defRPr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47499243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9EC85-173F-467E-B364-65AD14726A23}" type="datetimeFigureOut">
              <a:rPr lang="en-GB" smtClean="0"/>
              <a:t>10/01/2024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FDA9B-12AA-440D-B349-53135C05ED0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88172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9EC85-173F-467E-B364-65AD14726A23}" type="datetimeFigureOut">
              <a:rPr lang="en-GB" smtClean="0"/>
              <a:t>10/01/2024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FDA9B-12AA-440D-B349-53135C05ED0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68379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9EC85-173F-467E-B364-65AD14726A23}" type="datetimeFigureOut">
              <a:rPr lang="en-GB" smtClean="0"/>
              <a:t>10/01/2024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FDA9B-12AA-440D-B349-53135C05ED0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26318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9EC85-173F-467E-B364-65AD14726A23}" type="datetimeFigureOut">
              <a:rPr lang="en-GB" smtClean="0"/>
              <a:t>10/01/2024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FDA9B-12AA-440D-B349-53135C05ED0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11706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9EC85-173F-467E-B364-65AD14726A23}" type="datetimeFigureOut">
              <a:rPr lang="en-GB" smtClean="0"/>
              <a:t>10/01/2024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FDA9B-12AA-440D-B349-53135C05ED0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97893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9EC85-173F-467E-B364-65AD14726A23}" type="datetimeFigureOut">
              <a:rPr lang="en-GB" smtClean="0"/>
              <a:t>10/01/2024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FDA9B-12AA-440D-B349-53135C05ED0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02556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9EC85-173F-467E-B364-65AD14726A23}" type="datetimeFigureOut">
              <a:rPr lang="en-GB" smtClean="0"/>
              <a:t>10/01/2024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FDA9B-12AA-440D-B349-53135C05ED0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53747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9EC85-173F-467E-B364-65AD14726A23}" type="datetimeFigureOut">
              <a:rPr lang="en-GB" smtClean="0"/>
              <a:t>10/01/2024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FDA9B-12AA-440D-B349-53135C05ED0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72604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0070C0"/>
                </a:solidFill>
              </a:defRPr>
            </a:lvl1pPr>
          </a:lstStyle>
          <a:p>
            <a:fld id="{CC29EC85-173F-467E-B364-65AD14726A23}" type="datetimeFigureOut">
              <a:rPr lang="en-GB" smtClean="0"/>
              <a:pPr/>
              <a:t>10/01/2024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0070C0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70C0"/>
                </a:solidFill>
              </a:defRPr>
            </a:lvl1pPr>
          </a:lstStyle>
          <a:p>
            <a:fld id="{DFBFDA9B-12AA-440D-B349-53135C05ED07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7" name="Picture 2" descr="Ed_DaSH">
            <a:extLst>
              <a:ext uri="{FF2B5EF4-FFF2-40B4-BE49-F238E27FC236}">
                <a16:creationId xmlns:a16="http://schemas.microsoft.com/office/drawing/2014/main" id="{4F9AAF38-6504-D241-BBC1-5FE327A79BB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0670" y="5458691"/>
            <a:ext cx="1289214" cy="1325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04015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0070C0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0070C0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0070C0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070C0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070C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7" Type="http://schemas.openxmlformats.org/officeDocument/2006/relationships/image" Target="../media/image26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hyperlink" Target="https://sfdora.org/resource/dora-slide-presentations/" TargetMode="External"/><Relationship Id="rId3" Type="http://schemas.openxmlformats.org/officeDocument/2006/relationships/hyperlink" Target="https://unsplash.com/photos/nwLTVwb7DbU" TargetMode="External"/><Relationship Id="rId7" Type="http://schemas.openxmlformats.org/officeDocument/2006/relationships/hyperlink" Target="https://unsplash.com/photos/6ZR-f5bkrGE" TargetMode="External"/><Relationship Id="rId2" Type="http://schemas.openxmlformats.org/officeDocument/2006/relationships/hyperlink" Target="https://www.fosteropenscience.eu/content/what-open-science-introduction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/index.php?curid=58432969" TargetMode="External"/><Relationship Id="rId5" Type="http://schemas.openxmlformats.org/officeDocument/2006/relationships/hyperlink" Target="https://unsplash.com/photos/7PMGUqYQpYc" TargetMode="External"/><Relationship Id="rId4" Type="http://schemas.openxmlformats.org/officeDocument/2006/relationships/hyperlink" Target="https://unsplash.com/photos/5Zg64OwXJg8" TargetMode="External"/><Relationship Id="rId9" Type="http://schemas.openxmlformats.org/officeDocument/2006/relationships/hyperlink" Target="https://edcarp.github.io/Ed-DaSH/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sv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sv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alition-s.org/blog/unboxing-the-journal-checker-tool/" TargetMode="External"/><Relationship Id="rId2" Type="http://schemas.openxmlformats.org/officeDocument/2006/relationships/hyperlink" Target="https://www.coalition-s.org/plan-s-funders-implementation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aj.org/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/>
              <a:t>FAIR for leaders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1D6036-BCDA-4EC7-9653-F205FE226493}"/>
              </a:ext>
            </a:extLst>
          </p:cNvPr>
          <p:cNvSpPr txBox="1"/>
          <p:nvPr/>
        </p:nvSpPr>
        <p:spPr>
          <a:xfrm>
            <a:off x="1092764" y="5835907"/>
            <a:ext cx="69900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GB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8294231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9DA74F-73B3-421A-BD2A-363B267769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199" y="851517"/>
            <a:ext cx="5130795" cy="1461778"/>
          </a:xfrm>
        </p:spPr>
        <p:txBody>
          <a:bodyPr>
            <a:normAutofit/>
          </a:bodyPr>
          <a:lstStyle/>
          <a:p>
            <a:r>
              <a:rPr lang="pl-PL" sz="4000"/>
              <a:t>Outcomes</a:t>
            </a:r>
            <a:r>
              <a:rPr lang="en-GB" sz="4000"/>
              <a:t> of Openness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A3F2CD-AB38-44C7-977C-EDF39BD02D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5200" y="2470248"/>
            <a:ext cx="4048344" cy="3536236"/>
          </a:xfrm>
        </p:spPr>
        <p:txBody>
          <a:bodyPr>
            <a:normAutofit/>
          </a:bodyPr>
          <a:lstStyle/>
          <a:p>
            <a:r>
              <a:rPr lang="pl-PL" sz="2400" dirty="0"/>
              <a:t>Collaboration</a:t>
            </a:r>
          </a:p>
          <a:p>
            <a:r>
              <a:rPr lang="pl-PL" sz="2400" dirty="0" err="1"/>
              <a:t>Speed</a:t>
            </a:r>
            <a:endParaRPr lang="pl-PL" sz="2400" dirty="0"/>
          </a:p>
          <a:p>
            <a:r>
              <a:rPr lang="pl-PL" sz="2400" dirty="0"/>
              <a:t>Unpublished/negative results</a:t>
            </a:r>
          </a:p>
          <a:p>
            <a:r>
              <a:rPr lang="pl-PL" sz="2400" dirty="0"/>
              <a:t>Re-</a:t>
            </a:r>
            <a:r>
              <a:rPr lang="pl-PL" sz="2400" dirty="0" err="1"/>
              <a:t>use</a:t>
            </a:r>
            <a:endParaRPr lang="pl-PL" sz="2400" dirty="0"/>
          </a:p>
          <a:p>
            <a:r>
              <a:rPr lang="pl-PL" sz="2400" dirty="0" err="1"/>
              <a:t>Learn</a:t>
            </a:r>
            <a:r>
              <a:rPr lang="pl-PL" sz="2400" dirty="0"/>
              <a:t> by </a:t>
            </a:r>
            <a:r>
              <a:rPr lang="pl-PL" sz="2400" dirty="0" err="1"/>
              <a:t>example</a:t>
            </a:r>
            <a:endParaRPr lang="pl-PL" sz="2400" dirty="0"/>
          </a:p>
          <a:p>
            <a:r>
              <a:rPr lang="pl-PL" sz="2400" dirty="0"/>
              <a:t>Feedback</a:t>
            </a:r>
          </a:p>
          <a:p>
            <a:endParaRPr lang="pl-PL" sz="2400" dirty="0"/>
          </a:p>
          <a:p>
            <a:endParaRPr lang="pl-PL" sz="2400" dirty="0"/>
          </a:p>
          <a:p>
            <a:endParaRPr lang="pl-PL" sz="2400" dirty="0"/>
          </a:p>
          <a:p>
            <a:pPr marL="0" indent="0">
              <a:buNone/>
            </a:pPr>
            <a:endParaRPr lang="en-GB" sz="2400" dirty="0"/>
          </a:p>
          <a:p>
            <a:endParaRPr lang="en-GB" sz="2400" dirty="0"/>
          </a:p>
        </p:txBody>
      </p:sp>
      <p:pic>
        <p:nvPicPr>
          <p:cNvPr id="4" name="Graphic 6" descr="Questionnaire">
            <a:extLst>
              <a:ext uri="{FF2B5EF4-FFF2-40B4-BE49-F238E27FC236}">
                <a16:creationId xmlns:a16="http://schemas.microsoft.com/office/drawing/2014/main" id="{00987619-96D4-A25B-3130-BCC3F31E67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35330" y="2105470"/>
            <a:ext cx="3217333" cy="3217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2801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A7A994-C089-42CD-8B95-C234595590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251316" cy="1807305"/>
          </a:xfrm>
        </p:spPr>
        <p:txBody>
          <a:bodyPr>
            <a:normAutofit/>
          </a:bodyPr>
          <a:lstStyle/>
          <a:p>
            <a:r>
              <a:rPr lang="en-GB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518E7-2BC9-4C7D-A75B-C2FBC33E1E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33297"/>
            <a:ext cx="4619621" cy="38436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“stick”</a:t>
            </a:r>
          </a:p>
          <a:p>
            <a:r>
              <a:rPr lang="en-GB" sz="2400" dirty="0"/>
              <a:t>Large UK funding bodies such as The </a:t>
            </a:r>
            <a:r>
              <a:rPr lang="en-GB" sz="2400" dirty="0" err="1"/>
              <a:t>Wellcome</a:t>
            </a:r>
            <a:r>
              <a:rPr lang="en-GB" sz="2400" dirty="0"/>
              <a:t> Trust are big supporters of Open Science</a:t>
            </a:r>
          </a:p>
          <a:p>
            <a:r>
              <a:rPr lang="en-GB" sz="2400" dirty="0"/>
              <a:t>UK REF2021 required OA publications</a:t>
            </a:r>
          </a:p>
          <a:p>
            <a:endParaRPr lang="en-GB" sz="2400" dirty="0"/>
          </a:p>
          <a:p>
            <a:endParaRPr lang="en-GB" sz="2400" dirty="0"/>
          </a:p>
        </p:txBody>
      </p:sp>
      <p:pic>
        <p:nvPicPr>
          <p:cNvPr id="5" name="Picture 4" descr="Fresh carrots laid on a wooden floor">
            <a:extLst>
              <a:ext uri="{FF2B5EF4-FFF2-40B4-BE49-F238E27FC236}">
                <a16:creationId xmlns:a16="http://schemas.microsoft.com/office/drawing/2014/main" id="{D7082A1C-E979-9F47-8CBA-140D0B148BA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45" r="21417" b="-1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0454677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Fresh carrots laid on a wooden floor">
            <a:extLst>
              <a:ext uri="{FF2B5EF4-FFF2-40B4-BE49-F238E27FC236}">
                <a16:creationId xmlns:a16="http://schemas.microsoft.com/office/drawing/2014/main" id="{D7082A1C-E979-9F47-8CBA-140D0B148BA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45" r="21417" b="-1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CA7A994-C089-42CD-8B95-C234595590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251316" cy="1807305"/>
          </a:xfrm>
        </p:spPr>
        <p:txBody>
          <a:bodyPr>
            <a:normAutofit/>
          </a:bodyPr>
          <a:lstStyle/>
          <a:p>
            <a:r>
              <a:rPr lang="en-GB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518E7-2BC9-4C7D-A75B-C2FBC33E1E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33297"/>
            <a:ext cx="6093542" cy="4116930"/>
          </a:xfrm>
          <a:solidFill>
            <a:schemeClr val="bg1">
              <a:alpha val="79000"/>
            </a:scheme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“carrots”</a:t>
            </a:r>
          </a:p>
          <a:p>
            <a:pPr marL="0" indent="0">
              <a:buNone/>
            </a:pPr>
            <a:endParaRPr lang="en-GB" sz="2400" dirty="0"/>
          </a:p>
          <a:p>
            <a:r>
              <a:rPr lang="en-GB" sz="2400" dirty="0"/>
              <a:t>get extra value from your work</a:t>
            </a:r>
            <a:br>
              <a:rPr lang="en-GB" sz="2400" dirty="0"/>
            </a:br>
            <a:r>
              <a:rPr lang="en-GB" sz="2400" dirty="0"/>
              <a:t>(e.g. collaborators, reuse)</a:t>
            </a:r>
          </a:p>
          <a:p>
            <a:pPr marL="0" indent="0">
              <a:buNone/>
            </a:pPr>
            <a:r>
              <a:rPr lang="en-GB" sz="2400" dirty="0"/>
              <a:t>• save own time (reproducibility but also communication overhead)  </a:t>
            </a:r>
          </a:p>
          <a:p>
            <a:pPr marL="0" indent="0">
              <a:buNone/>
            </a:pPr>
            <a:r>
              <a:rPr lang="en-GB" sz="2400" dirty="0"/>
              <a:t>• build reputation and presence in the science community </a:t>
            </a:r>
          </a:p>
          <a:p>
            <a:pPr marL="0" indent="0">
              <a:buNone/>
            </a:pPr>
            <a:r>
              <a:rPr lang="en-GB" sz="2400" dirty="0"/>
              <a:t>• evidence of your scientific rigour and work ethic.</a:t>
            </a:r>
          </a:p>
          <a:p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9007590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B7B386-6AB6-43AA-AD55-F2D183907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dirty="0"/>
              <a:t>Why we are not doing Open Science</a:t>
            </a:r>
            <a:r>
              <a:rPr lang="pl-PL" sz="3600" dirty="0"/>
              <a:t> / Data Sharing</a:t>
            </a:r>
            <a:endParaRPr lang="en-GB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2C3108-0F0E-4BF6-95E5-2F68D67F17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….</a:t>
            </a:r>
          </a:p>
        </p:txBody>
      </p:sp>
      <p:pic>
        <p:nvPicPr>
          <p:cNvPr id="5" name="Graphic 4" descr="Questions with solid fill">
            <a:extLst>
              <a:ext uri="{FF2B5EF4-FFF2-40B4-BE49-F238E27FC236}">
                <a16:creationId xmlns:a16="http://schemas.microsoft.com/office/drawing/2014/main" id="{C1ED6655-99B8-4141-B04D-0310CB8BE2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94776" y="1999488"/>
            <a:ext cx="2859024" cy="2859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4032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B7B386-6AB6-43AA-AD55-F2D183907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dirty="0"/>
              <a:t>Why we are not doing Open Science </a:t>
            </a:r>
            <a:r>
              <a:rPr lang="pl-PL" sz="3600" dirty="0"/>
              <a:t>/ Data Sharing</a:t>
            </a:r>
            <a:endParaRPr lang="en-GB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2C3108-0F0E-4BF6-95E5-2F68D67F17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GB" dirty="0"/>
              <a:t>lack</a:t>
            </a:r>
            <a:r>
              <a:rPr lang="pl-PL" dirty="0"/>
              <a:t> of </a:t>
            </a:r>
            <a:r>
              <a:rPr lang="en-GB" dirty="0"/>
              <a:t>expertise</a:t>
            </a:r>
          </a:p>
          <a:p>
            <a:pPr>
              <a:lnSpc>
                <a:spcPct val="150000"/>
              </a:lnSpc>
            </a:pPr>
            <a:r>
              <a:rPr lang="en-GB" dirty="0"/>
              <a:t>sensitive data</a:t>
            </a:r>
          </a:p>
          <a:p>
            <a:pPr>
              <a:lnSpc>
                <a:spcPct val="150000"/>
              </a:lnSpc>
            </a:pPr>
            <a:r>
              <a:rPr lang="en-GB" dirty="0"/>
              <a:t>misuse (fake news)</a:t>
            </a:r>
          </a:p>
          <a:p>
            <a:pPr>
              <a:lnSpc>
                <a:spcPct val="150000"/>
              </a:lnSpc>
            </a:pPr>
            <a:r>
              <a:rPr lang="en-GB" dirty="0"/>
              <a:t>lack of confidence (the fear of critics)</a:t>
            </a:r>
          </a:p>
          <a:p>
            <a:pPr>
              <a:lnSpc>
                <a:spcPct val="150000"/>
              </a:lnSpc>
            </a:pPr>
            <a:r>
              <a:rPr lang="en-GB" b="1" dirty="0"/>
              <a:t>the costs in ££ and in time</a:t>
            </a:r>
          </a:p>
          <a:p>
            <a:pPr>
              <a:lnSpc>
                <a:spcPct val="150000"/>
              </a:lnSpc>
            </a:pPr>
            <a:r>
              <a:rPr lang="en-GB" dirty="0"/>
              <a:t>IP</a:t>
            </a:r>
          </a:p>
          <a:p>
            <a:endParaRPr lang="en-GB" dirty="0"/>
          </a:p>
          <a:p>
            <a:endParaRPr lang="en-GB" dirty="0"/>
          </a:p>
        </p:txBody>
      </p:sp>
      <p:pic>
        <p:nvPicPr>
          <p:cNvPr id="4" name="Graphic 3" descr="Questions with solid fill">
            <a:extLst>
              <a:ext uri="{FF2B5EF4-FFF2-40B4-BE49-F238E27FC236}">
                <a16:creationId xmlns:a16="http://schemas.microsoft.com/office/drawing/2014/main" id="{9CCF3C30-FAA2-344D-BFE7-AADFBAB5A7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94776" y="1999488"/>
            <a:ext cx="2859024" cy="2859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8987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3367"/>
          </a:xfrm>
        </p:spPr>
        <p:txBody>
          <a:bodyPr/>
          <a:lstStyle/>
          <a:p>
            <a:r>
              <a:rPr lang="pl-PL" dirty="0"/>
              <a:t>Sharing as part of the workflow</a:t>
            </a:r>
            <a:endParaRPr lang="en-GB" dirty="0"/>
          </a:p>
        </p:txBody>
      </p:sp>
      <p:grpSp>
        <p:nvGrpSpPr>
          <p:cNvPr id="4" name="Group 3"/>
          <p:cNvGrpSpPr/>
          <p:nvPr/>
        </p:nvGrpSpPr>
        <p:grpSpPr>
          <a:xfrm>
            <a:off x="5089775" y="1135453"/>
            <a:ext cx="3876021" cy="3915317"/>
            <a:chOff x="2051720" y="1700808"/>
            <a:chExt cx="4633544" cy="4680520"/>
          </a:xfrm>
        </p:grpSpPr>
        <p:grpSp>
          <p:nvGrpSpPr>
            <p:cNvPr id="5" name="Group 4"/>
            <p:cNvGrpSpPr/>
            <p:nvPr/>
          </p:nvGrpSpPr>
          <p:grpSpPr>
            <a:xfrm>
              <a:off x="2051720" y="1700808"/>
              <a:ext cx="4633544" cy="4680520"/>
              <a:chOff x="1979712" y="1916832"/>
              <a:chExt cx="4633544" cy="4680520"/>
            </a:xfrm>
          </p:grpSpPr>
          <p:sp>
            <p:nvSpPr>
              <p:cNvPr id="12" name="Oval 11"/>
              <p:cNvSpPr/>
              <p:nvPr/>
            </p:nvSpPr>
            <p:spPr>
              <a:xfrm>
                <a:off x="2310826" y="2348880"/>
                <a:ext cx="3942390" cy="3942390"/>
              </a:xfrm>
              <a:prstGeom prst="ellipse">
                <a:avLst/>
              </a:prstGeom>
              <a:noFill/>
              <a:ln w="5715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grpSp>
            <p:nvGrpSpPr>
              <p:cNvPr id="13" name="Group 12"/>
              <p:cNvGrpSpPr/>
              <p:nvPr/>
            </p:nvGrpSpPr>
            <p:grpSpPr>
              <a:xfrm>
                <a:off x="3563888" y="1916832"/>
                <a:ext cx="1224136" cy="1224136"/>
                <a:chOff x="3923928" y="2492896"/>
                <a:chExt cx="1224136" cy="1224136"/>
              </a:xfrm>
            </p:grpSpPr>
            <p:sp>
              <p:nvSpPr>
                <p:cNvPr id="29" name="Oval 28"/>
                <p:cNvSpPr/>
                <p:nvPr/>
              </p:nvSpPr>
              <p:spPr>
                <a:xfrm>
                  <a:off x="3923928" y="2492896"/>
                  <a:ext cx="1224136" cy="1224136"/>
                </a:xfrm>
                <a:prstGeom prst="ellipse">
                  <a:avLst/>
                </a:prstGeom>
                <a:solidFill>
                  <a:srgbClr val="5B9BD5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0" name="TextBox 29"/>
                <p:cNvSpPr txBox="1"/>
                <p:nvPr/>
              </p:nvSpPr>
              <p:spPr>
                <a:xfrm>
                  <a:off x="3959932" y="2843354"/>
                  <a:ext cx="1152128" cy="55189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pl-PL" sz="120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CREATING DATA</a:t>
                  </a:r>
                  <a:endParaRPr lang="en-GB" sz="12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14" name="Group 13"/>
              <p:cNvGrpSpPr/>
              <p:nvPr/>
            </p:nvGrpSpPr>
            <p:grpSpPr>
              <a:xfrm>
                <a:off x="5148065" y="2780928"/>
                <a:ext cx="1465191" cy="1224136"/>
                <a:chOff x="3815917" y="2492896"/>
                <a:chExt cx="1465191" cy="1224136"/>
              </a:xfrm>
            </p:grpSpPr>
            <p:sp>
              <p:nvSpPr>
                <p:cNvPr id="27" name="Oval 26"/>
                <p:cNvSpPr/>
                <p:nvPr/>
              </p:nvSpPr>
              <p:spPr>
                <a:xfrm>
                  <a:off x="3923928" y="2492896"/>
                  <a:ext cx="1224136" cy="1224136"/>
                </a:xfrm>
                <a:prstGeom prst="ellipse">
                  <a:avLst/>
                </a:prstGeom>
                <a:solidFill>
                  <a:srgbClr val="5B9BD5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8" name="TextBox 27"/>
                <p:cNvSpPr txBox="1"/>
                <p:nvPr/>
              </p:nvSpPr>
              <p:spPr>
                <a:xfrm>
                  <a:off x="3815917" y="2843354"/>
                  <a:ext cx="1465191" cy="55189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pl-PL" sz="110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PROCESSING</a:t>
                  </a:r>
                  <a:r>
                    <a:rPr lang="pl-PL" sz="120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DATA</a:t>
                  </a:r>
                  <a:endParaRPr lang="en-GB" sz="12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15" name="Group 14"/>
              <p:cNvGrpSpPr/>
              <p:nvPr/>
            </p:nvGrpSpPr>
            <p:grpSpPr>
              <a:xfrm>
                <a:off x="5148065" y="4509120"/>
                <a:ext cx="1400261" cy="1224136"/>
                <a:chOff x="3851921" y="2492896"/>
                <a:chExt cx="1400261" cy="1224136"/>
              </a:xfrm>
            </p:grpSpPr>
            <p:sp>
              <p:nvSpPr>
                <p:cNvPr id="25" name="Oval 24"/>
                <p:cNvSpPr/>
                <p:nvPr/>
              </p:nvSpPr>
              <p:spPr>
                <a:xfrm>
                  <a:off x="3923928" y="2492896"/>
                  <a:ext cx="1224136" cy="1224136"/>
                </a:xfrm>
                <a:prstGeom prst="ellipse">
                  <a:avLst/>
                </a:prstGeom>
                <a:solidFill>
                  <a:srgbClr val="5B9BD5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6" name="TextBox 25"/>
                <p:cNvSpPr txBox="1"/>
                <p:nvPr/>
              </p:nvSpPr>
              <p:spPr>
                <a:xfrm>
                  <a:off x="3851921" y="2843354"/>
                  <a:ext cx="1400261" cy="58868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pl-PL" sz="120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ANALYSING</a:t>
                  </a:r>
                  <a:r>
                    <a:rPr lang="pl-PL" sz="140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r>
                    <a:rPr lang="pl-PL" sz="120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DATA</a:t>
                  </a:r>
                  <a:endParaRPr lang="en-GB" sz="12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16" name="Group 15"/>
              <p:cNvGrpSpPr/>
              <p:nvPr/>
            </p:nvGrpSpPr>
            <p:grpSpPr>
              <a:xfrm>
                <a:off x="3498957" y="5373216"/>
                <a:ext cx="1509656" cy="1224136"/>
                <a:chOff x="3786989" y="2492896"/>
                <a:chExt cx="1509656" cy="1224136"/>
              </a:xfrm>
            </p:grpSpPr>
            <p:sp>
              <p:nvSpPr>
                <p:cNvPr id="23" name="Oval 22"/>
                <p:cNvSpPr/>
                <p:nvPr/>
              </p:nvSpPr>
              <p:spPr>
                <a:xfrm>
                  <a:off x="3923928" y="2492896"/>
                  <a:ext cx="1224136" cy="1224136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4" name="TextBox 23"/>
                <p:cNvSpPr txBox="1"/>
                <p:nvPr/>
              </p:nvSpPr>
              <p:spPr>
                <a:xfrm>
                  <a:off x="3786989" y="2843354"/>
                  <a:ext cx="1509656" cy="55189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pl-PL" sz="110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PRESERVING</a:t>
                  </a:r>
                  <a:r>
                    <a:rPr lang="pl-PL" sz="120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DATA</a:t>
                  </a:r>
                  <a:endParaRPr lang="en-GB" sz="12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17" name="Group 16"/>
              <p:cNvGrpSpPr/>
              <p:nvPr/>
            </p:nvGrpSpPr>
            <p:grpSpPr>
              <a:xfrm>
                <a:off x="1979712" y="4509120"/>
                <a:ext cx="1224136" cy="1224136"/>
                <a:chOff x="3923928" y="2564904"/>
                <a:chExt cx="1224136" cy="1224136"/>
              </a:xfrm>
            </p:grpSpPr>
            <p:sp>
              <p:nvSpPr>
                <p:cNvPr id="21" name="Oval 20"/>
                <p:cNvSpPr/>
                <p:nvPr/>
              </p:nvSpPr>
              <p:spPr>
                <a:xfrm>
                  <a:off x="3923928" y="2564904"/>
                  <a:ext cx="1224136" cy="1224136"/>
                </a:xfrm>
                <a:prstGeom prst="ellipse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2" name="TextBox 21"/>
                <p:cNvSpPr txBox="1"/>
                <p:nvPr/>
              </p:nvSpPr>
              <p:spPr>
                <a:xfrm>
                  <a:off x="3959932" y="2941834"/>
                  <a:ext cx="1152128" cy="55189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pl-PL" sz="120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SHARING</a:t>
                  </a:r>
                </a:p>
                <a:p>
                  <a:pPr algn="ctr"/>
                  <a:r>
                    <a:rPr lang="pl-PL" sz="120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DATA</a:t>
                  </a:r>
                  <a:endParaRPr lang="en-GB" sz="12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18" name="Group 17"/>
              <p:cNvGrpSpPr/>
              <p:nvPr/>
            </p:nvGrpSpPr>
            <p:grpSpPr>
              <a:xfrm>
                <a:off x="1979712" y="2708920"/>
                <a:ext cx="1224136" cy="1224136"/>
                <a:chOff x="3923928" y="2420888"/>
                <a:chExt cx="1224136" cy="1224136"/>
              </a:xfrm>
            </p:grpSpPr>
            <p:sp>
              <p:nvSpPr>
                <p:cNvPr id="19" name="Oval 18"/>
                <p:cNvSpPr/>
                <p:nvPr/>
              </p:nvSpPr>
              <p:spPr>
                <a:xfrm>
                  <a:off x="3923928" y="2420888"/>
                  <a:ext cx="1224136" cy="1224136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0" name="TextBox 19"/>
                <p:cNvSpPr txBox="1"/>
                <p:nvPr/>
              </p:nvSpPr>
              <p:spPr>
                <a:xfrm>
                  <a:off x="3959932" y="2813809"/>
                  <a:ext cx="1152128" cy="55189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pl-PL" sz="120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RE-USING DATA</a:t>
                  </a:r>
                  <a:endParaRPr lang="en-GB" sz="12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sp>
          <p:nvSpPr>
            <p:cNvPr id="6" name="Right Arrow 5"/>
            <p:cNvSpPr/>
            <p:nvPr/>
          </p:nvSpPr>
          <p:spPr>
            <a:xfrm rot="1619807" flipV="1">
              <a:off x="5174188" y="2303398"/>
              <a:ext cx="253828" cy="151064"/>
            </a:xfrm>
            <a:prstGeom prst="rightArrow">
              <a:avLst>
                <a:gd name="adj1" fmla="val 27886"/>
                <a:gd name="adj2" fmla="val 50000"/>
              </a:avLst>
            </a:prstGeom>
            <a:solidFill>
              <a:srgbClr val="91C6F7"/>
            </a:solidFill>
            <a:ln>
              <a:solidFill>
                <a:srgbClr val="91C6F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7" name="Right Arrow 6"/>
            <p:cNvSpPr/>
            <p:nvPr/>
          </p:nvSpPr>
          <p:spPr>
            <a:xfrm rot="5212365" flipV="1">
              <a:off x="6197255" y="3995999"/>
              <a:ext cx="253828" cy="151064"/>
            </a:xfrm>
            <a:prstGeom prst="rightArrow">
              <a:avLst>
                <a:gd name="adj1" fmla="val 27886"/>
                <a:gd name="adj2" fmla="val 50000"/>
              </a:avLst>
            </a:prstGeom>
            <a:solidFill>
              <a:srgbClr val="91C6F7"/>
            </a:solidFill>
            <a:ln>
              <a:solidFill>
                <a:srgbClr val="91C6F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8" name="Right Arrow 7"/>
            <p:cNvSpPr/>
            <p:nvPr/>
          </p:nvSpPr>
          <p:spPr>
            <a:xfrm rot="8847248" flipV="1">
              <a:off x="5300817" y="5674556"/>
              <a:ext cx="253828" cy="151064"/>
            </a:xfrm>
            <a:prstGeom prst="rightArrow">
              <a:avLst>
                <a:gd name="adj1" fmla="val 27886"/>
                <a:gd name="adj2" fmla="val 50000"/>
              </a:avLst>
            </a:prstGeom>
            <a:solidFill>
              <a:srgbClr val="91C6F7"/>
            </a:solidFill>
            <a:ln>
              <a:solidFill>
                <a:srgbClr val="91C6F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9" name="Right Arrow 8"/>
            <p:cNvSpPr/>
            <p:nvPr/>
          </p:nvSpPr>
          <p:spPr>
            <a:xfrm rot="12776736" flipV="1">
              <a:off x="3097300" y="5646115"/>
              <a:ext cx="253828" cy="151064"/>
            </a:xfrm>
            <a:prstGeom prst="rightArrow">
              <a:avLst>
                <a:gd name="adj1" fmla="val 27886"/>
                <a:gd name="adj2" fmla="val 50000"/>
              </a:avLst>
            </a:prstGeom>
            <a:solidFill>
              <a:srgbClr val="91C6F7"/>
            </a:solidFill>
            <a:ln>
              <a:solidFill>
                <a:srgbClr val="91C6F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" name="Right Arrow 9"/>
            <p:cNvSpPr/>
            <p:nvPr/>
          </p:nvSpPr>
          <p:spPr>
            <a:xfrm rot="16200000" flipV="1">
              <a:off x="2254352" y="3914627"/>
              <a:ext cx="253828" cy="151064"/>
            </a:xfrm>
            <a:prstGeom prst="rightArrow">
              <a:avLst>
                <a:gd name="adj1" fmla="val 27886"/>
                <a:gd name="adj2" fmla="val 50000"/>
              </a:avLst>
            </a:prstGeom>
            <a:solidFill>
              <a:srgbClr val="91C6F7"/>
            </a:solidFill>
            <a:ln>
              <a:solidFill>
                <a:srgbClr val="91C6F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" name="Right Arrow 10"/>
            <p:cNvSpPr/>
            <p:nvPr/>
          </p:nvSpPr>
          <p:spPr>
            <a:xfrm rot="19590936" flipV="1">
              <a:off x="3218543" y="2332540"/>
              <a:ext cx="253828" cy="151064"/>
            </a:xfrm>
            <a:prstGeom prst="rightArrow">
              <a:avLst>
                <a:gd name="adj1" fmla="val 27886"/>
                <a:gd name="adj2" fmla="val 50000"/>
              </a:avLst>
            </a:prstGeom>
            <a:solidFill>
              <a:srgbClr val="91C6F7"/>
            </a:solidFill>
            <a:ln>
              <a:solidFill>
                <a:srgbClr val="91C6F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cxnSp>
        <p:nvCxnSpPr>
          <p:cNvPr id="31" name="Straight Arrow Connector 30"/>
          <p:cNvCxnSpPr/>
          <p:nvPr/>
        </p:nvCxnSpPr>
        <p:spPr>
          <a:xfrm flipV="1">
            <a:off x="3035359" y="1083188"/>
            <a:ext cx="0" cy="503243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 rot="16200000">
            <a:off x="2017903" y="3319325"/>
            <a:ext cx="14718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600" dirty="0"/>
              <a:t>Time and effort</a:t>
            </a:r>
            <a:endParaRPr lang="en-GB" sz="1600" dirty="0"/>
          </a:p>
        </p:txBody>
      </p:sp>
      <p:sp>
        <p:nvSpPr>
          <p:cNvPr id="33" name="Rectangle 32"/>
          <p:cNvSpPr/>
          <p:nvPr/>
        </p:nvSpPr>
        <p:spPr>
          <a:xfrm>
            <a:off x="3211997" y="1510141"/>
            <a:ext cx="648072" cy="4608512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34" name="Group 33"/>
          <p:cNvGrpSpPr/>
          <p:nvPr/>
        </p:nvGrpSpPr>
        <p:grpSpPr>
          <a:xfrm>
            <a:off x="3541430" y="1135455"/>
            <a:ext cx="1425574" cy="1079202"/>
            <a:chOff x="1589065" y="1341402"/>
            <a:chExt cx="1425574" cy="1079202"/>
          </a:xfrm>
        </p:grpSpPr>
        <p:sp>
          <p:nvSpPr>
            <p:cNvPr id="35" name="AutoShape 17"/>
            <p:cNvSpPr>
              <a:spLocks noChangeArrowheads="1"/>
            </p:cNvSpPr>
            <p:nvPr/>
          </p:nvSpPr>
          <p:spPr bwMode="auto">
            <a:xfrm rot="16200000">
              <a:off x="2076427" y="1396964"/>
              <a:ext cx="800100" cy="1076325"/>
            </a:xfrm>
            <a:prstGeom prst="foldedCorner">
              <a:avLst>
                <a:gd name="adj" fmla="val 12500"/>
              </a:avLst>
            </a:prstGeom>
            <a:gradFill rotWithShape="1">
              <a:gsLst>
                <a:gs pos="0">
                  <a:srgbClr val="FFFF99">
                    <a:gamma/>
                    <a:shade val="85490"/>
                    <a:invGamma/>
                  </a:srgbClr>
                </a:gs>
                <a:gs pos="100000">
                  <a:srgbClr val="FFFF99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 dirty="0"/>
            </a:p>
          </p:txBody>
        </p:sp>
        <p:sp>
          <p:nvSpPr>
            <p:cNvPr id="36" name="AutoShape 18"/>
            <p:cNvSpPr>
              <a:spLocks noChangeArrowheads="1"/>
            </p:cNvSpPr>
            <p:nvPr/>
          </p:nvSpPr>
          <p:spPr bwMode="auto">
            <a:xfrm rot="16200000">
              <a:off x="1901802" y="1203289"/>
              <a:ext cx="800100" cy="1076325"/>
            </a:xfrm>
            <a:prstGeom prst="foldedCorner">
              <a:avLst>
                <a:gd name="adj" fmla="val 12500"/>
              </a:avLst>
            </a:prstGeom>
            <a:gradFill rotWithShape="1">
              <a:gsLst>
                <a:gs pos="0">
                  <a:srgbClr val="FFFF99">
                    <a:gamma/>
                    <a:shade val="85490"/>
                    <a:invGamma/>
                  </a:srgbClr>
                </a:gs>
                <a:gs pos="100000">
                  <a:srgbClr val="FFFF99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 dirty="0"/>
            </a:p>
          </p:txBody>
        </p:sp>
        <p:sp>
          <p:nvSpPr>
            <p:cNvPr id="37" name="AutoShape 17"/>
            <p:cNvSpPr>
              <a:spLocks noChangeArrowheads="1"/>
            </p:cNvSpPr>
            <p:nvPr/>
          </p:nvSpPr>
          <p:spPr bwMode="auto">
            <a:xfrm rot="16200000">
              <a:off x="1727178" y="1482391"/>
              <a:ext cx="800100" cy="1076325"/>
            </a:xfrm>
            <a:prstGeom prst="foldedCorner">
              <a:avLst>
                <a:gd name="adj" fmla="val 12500"/>
              </a:avLst>
            </a:prstGeom>
            <a:gradFill rotWithShape="1">
              <a:gsLst>
                <a:gs pos="0">
                  <a:srgbClr val="FFFF99">
                    <a:gamma/>
                    <a:shade val="85490"/>
                    <a:invGamma/>
                  </a:srgbClr>
                </a:gs>
                <a:gs pos="100000">
                  <a:srgbClr val="FFFF99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 dirty="0"/>
            </a:p>
          </p:txBody>
        </p:sp>
      </p:grpSp>
      <p:sp>
        <p:nvSpPr>
          <p:cNvPr id="38" name="Rectangle 37"/>
          <p:cNvSpPr/>
          <p:nvPr/>
        </p:nvSpPr>
        <p:spPr>
          <a:xfrm>
            <a:off x="4653622" y="6412881"/>
            <a:ext cx="404414" cy="197924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TextBox 38"/>
          <p:cNvSpPr txBox="1"/>
          <p:nvPr/>
        </p:nvSpPr>
        <p:spPr>
          <a:xfrm>
            <a:off x="5063896" y="6382597"/>
            <a:ext cx="34458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200" dirty="0"/>
              <a:t>work necessary to make outputs suitable for sharing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34406937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3367"/>
          </a:xfrm>
        </p:spPr>
        <p:txBody>
          <a:bodyPr/>
          <a:lstStyle/>
          <a:p>
            <a:r>
              <a:rPr lang="pl-PL" dirty="0"/>
              <a:t>Sharing as part of the workflow</a:t>
            </a:r>
            <a:endParaRPr lang="en-GB" dirty="0"/>
          </a:p>
        </p:txBody>
      </p:sp>
      <p:sp>
        <p:nvSpPr>
          <p:cNvPr id="6" name="AutoShape 17"/>
          <p:cNvSpPr>
            <a:spLocks noChangeArrowheads="1"/>
          </p:cNvSpPr>
          <p:nvPr/>
        </p:nvSpPr>
        <p:spPr bwMode="auto">
          <a:xfrm rot="16200000">
            <a:off x="5629545" y="4470546"/>
            <a:ext cx="606760" cy="1076325"/>
          </a:xfrm>
          <a:prstGeom prst="foldedCorner">
            <a:avLst>
              <a:gd name="adj" fmla="val 12500"/>
            </a:avLst>
          </a:prstGeom>
          <a:gradFill rotWithShape="1">
            <a:gsLst>
              <a:gs pos="0">
                <a:srgbClr val="FFFF99">
                  <a:gamma/>
                  <a:shade val="85490"/>
                  <a:invGamma/>
                </a:srgbClr>
              </a:gs>
              <a:gs pos="100000">
                <a:srgbClr val="FFFF99"/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 dirty="0"/>
          </a:p>
        </p:txBody>
      </p:sp>
      <p:sp>
        <p:nvSpPr>
          <p:cNvPr id="7" name="Rectangle 6"/>
          <p:cNvSpPr/>
          <p:nvPr/>
        </p:nvSpPr>
        <p:spPr>
          <a:xfrm>
            <a:off x="5272551" y="5303696"/>
            <a:ext cx="648072" cy="828408"/>
          </a:xfrm>
          <a:prstGeom prst="rect">
            <a:avLst/>
          </a:prstGeom>
          <a:solidFill>
            <a:srgbClr val="FFC000"/>
          </a:solidFill>
          <a:ln>
            <a:solidFill>
              <a:srgbClr val="FB90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/>
        </p:nvSpPr>
        <p:spPr>
          <a:xfrm>
            <a:off x="5272551" y="5156614"/>
            <a:ext cx="648072" cy="147082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6877415" y="4716390"/>
            <a:ext cx="648072" cy="147082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0" name="Group 9"/>
          <p:cNvGrpSpPr/>
          <p:nvPr/>
        </p:nvGrpSpPr>
        <p:grpSpPr>
          <a:xfrm>
            <a:off x="8605936" y="4569309"/>
            <a:ext cx="648072" cy="1548881"/>
            <a:chOff x="7081936" y="4265240"/>
            <a:chExt cx="648072" cy="2042420"/>
          </a:xfrm>
        </p:grpSpPr>
        <p:sp>
          <p:nvSpPr>
            <p:cNvPr id="11" name="Rectangle 10"/>
            <p:cNvSpPr/>
            <p:nvPr/>
          </p:nvSpPr>
          <p:spPr>
            <a:xfrm>
              <a:off x="7081936" y="4488535"/>
              <a:ext cx="648072" cy="1819125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B903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7081936" y="4265240"/>
              <a:ext cx="648072" cy="193948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8929973" y="4033311"/>
            <a:ext cx="1250949" cy="818419"/>
            <a:chOff x="7403910" y="3655160"/>
            <a:chExt cx="1250949" cy="1079202"/>
          </a:xfrm>
        </p:grpSpPr>
        <p:sp>
          <p:nvSpPr>
            <p:cNvPr id="14" name="AutoShape 18"/>
            <p:cNvSpPr>
              <a:spLocks noChangeArrowheads="1"/>
            </p:cNvSpPr>
            <p:nvPr/>
          </p:nvSpPr>
          <p:spPr bwMode="auto">
            <a:xfrm rot="16200000">
              <a:off x="7716647" y="3517047"/>
              <a:ext cx="800100" cy="1076325"/>
            </a:xfrm>
            <a:prstGeom prst="foldedCorner">
              <a:avLst>
                <a:gd name="adj" fmla="val 12500"/>
              </a:avLst>
            </a:prstGeom>
            <a:gradFill rotWithShape="1">
              <a:gsLst>
                <a:gs pos="0">
                  <a:srgbClr val="FFFF99">
                    <a:gamma/>
                    <a:shade val="85490"/>
                    <a:invGamma/>
                  </a:srgbClr>
                </a:gs>
                <a:gs pos="100000">
                  <a:srgbClr val="FFFF99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 dirty="0"/>
            </a:p>
          </p:txBody>
        </p:sp>
        <p:sp>
          <p:nvSpPr>
            <p:cNvPr id="15" name="AutoShape 17"/>
            <p:cNvSpPr>
              <a:spLocks noChangeArrowheads="1"/>
            </p:cNvSpPr>
            <p:nvPr/>
          </p:nvSpPr>
          <p:spPr bwMode="auto">
            <a:xfrm rot="16200000">
              <a:off x="7542023" y="3796149"/>
              <a:ext cx="800100" cy="1076325"/>
            </a:xfrm>
            <a:prstGeom prst="foldedCorner">
              <a:avLst>
                <a:gd name="adj" fmla="val 12500"/>
              </a:avLst>
            </a:prstGeom>
            <a:gradFill rotWithShape="1">
              <a:gsLst>
                <a:gs pos="0">
                  <a:srgbClr val="FFFF99">
                    <a:gamma/>
                    <a:shade val="85490"/>
                    <a:invGamma/>
                  </a:srgbClr>
                </a:gs>
                <a:gs pos="100000">
                  <a:srgbClr val="FFFF99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7127889" y="4329436"/>
            <a:ext cx="1250949" cy="818419"/>
            <a:chOff x="5567542" y="3933712"/>
            <a:chExt cx="1250949" cy="1079202"/>
          </a:xfrm>
        </p:grpSpPr>
        <p:sp>
          <p:nvSpPr>
            <p:cNvPr id="17" name="AutoShape 18"/>
            <p:cNvSpPr>
              <a:spLocks noChangeArrowheads="1"/>
            </p:cNvSpPr>
            <p:nvPr/>
          </p:nvSpPr>
          <p:spPr bwMode="auto">
            <a:xfrm rot="16200000">
              <a:off x="5880279" y="3795599"/>
              <a:ext cx="800100" cy="1076325"/>
            </a:xfrm>
            <a:prstGeom prst="foldedCorner">
              <a:avLst>
                <a:gd name="adj" fmla="val 12500"/>
              </a:avLst>
            </a:prstGeom>
            <a:gradFill rotWithShape="1">
              <a:gsLst>
                <a:gs pos="0">
                  <a:srgbClr val="FFFF99">
                    <a:gamma/>
                    <a:shade val="85490"/>
                    <a:invGamma/>
                  </a:srgbClr>
                </a:gs>
                <a:gs pos="100000">
                  <a:srgbClr val="FFFF99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 dirty="0"/>
            </a:p>
          </p:txBody>
        </p:sp>
        <p:sp>
          <p:nvSpPr>
            <p:cNvPr id="18" name="AutoShape 17"/>
            <p:cNvSpPr>
              <a:spLocks noChangeArrowheads="1"/>
            </p:cNvSpPr>
            <p:nvPr/>
          </p:nvSpPr>
          <p:spPr bwMode="auto">
            <a:xfrm rot="16200000">
              <a:off x="5705655" y="4074701"/>
              <a:ext cx="800100" cy="1076325"/>
            </a:xfrm>
            <a:prstGeom prst="foldedCorner">
              <a:avLst>
                <a:gd name="adj" fmla="val 12500"/>
              </a:avLst>
            </a:prstGeom>
            <a:gradFill rotWithShape="1">
              <a:gsLst>
                <a:gs pos="0">
                  <a:srgbClr val="FFFF99">
                    <a:gamma/>
                    <a:shade val="85490"/>
                    <a:invGamma/>
                  </a:srgbClr>
                </a:gs>
                <a:gs pos="100000">
                  <a:srgbClr val="FFFF99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 dirty="0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7091599" y="4724530"/>
            <a:ext cx="652355" cy="1407574"/>
            <a:chOff x="6877415" y="4914000"/>
            <a:chExt cx="652355" cy="1407574"/>
          </a:xfrm>
        </p:grpSpPr>
        <p:sp>
          <p:nvSpPr>
            <p:cNvPr id="20" name="Rectangle 19"/>
            <p:cNvSpPr/>
            <p:nvPr/>
          </p:nvSpPr>
          <p:spPr>
            <a:xfrm>
              <a:off x="6877415" y="5056305"/>
              <a:ext cx="648072" cy="1265269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B903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6881698" y="4914000"/>
              <a:ext cx="648072" cy="147082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5089775" y="1151932"/>
            <a:ext cx="3876021" cy="3915317"/>
            <a:chOff x="2051720" y="1700808"/>
            <a:chExt cx="4633544" cy="4680520"/>
          </a:xfrm>
        </p:grpSpPr>
        <p:grpSp>
          <p:nvGrpSpPr>
            <p:cNvPr id="23" name="Group 22"/>
            <p:cNvGrpSpPr/>
            <p:nvPr/>
          </p:nvGrpSpPr>
          <p:grpSpPr>
            <a:xfrm>
              <a:off x="2051720" y="1700808"/>
              <a:ext cx="4633544" cy="4680520"/>
              <a:chOff x="1979712" y="1916832"/>
              <a:chExt cx="4633544" cy="4680520"/>
            </a:xfrm>
          </p:grpSpPr>
          <p:sp>
            <p:nvSpPr>
              <p:cNvPr id="30" name="Oval 29"/>
              <p:cNvSpPr/>
              <p:nvPr/>
            </p:nvSpPr>
            <p:spPr>
              <a:xfrm>
                <a:off x="2310826" y="2348880"/>
                <a:ext cx="3942390" cy="3942390"/>
              </a:xfrm>
              <a:prstGeom prst="ellipse">
                <a:avLst/>
              </a:prstGeom>
              <a:noFill/>
              <a:ln w="5715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grpSp>
            <p:nvGrpSpPr>
              <p:cNvPr id="31" name="Group 30"/>
              <p:cNvGrpSpPr/>
              <p:nvPr/>
            </p:nvGrpSpPr>
            <p:grpSpPr>
              <a:xfrm>
                <a:off x="3563888" y="1916832"/>
                <a:ext cx="1224136" cy="1224136"/>
                <a:chOff x="3923928" y="2492896"/>
                <a:chExt cx="1224136" cy="1224136"/>
              </a:xfrm>
            </p:grpSpPr>
            <p:sp>
              <p:nvSpPr>
                <p:cNvPr id="47" name="Oval 46"/>
                <p:cNvSpPr/>
                <p:nvPr/>
              </p:nvSpPr>
              <p:spPr>
                <a:xfrm>
                  <a:off x="3923928" y="2492896"/>
                  <a:ext cx="1224136" cy="1224136"/>
                </a:xfrm>
                <a:prstGeom prst="ellipse">
                  <a:avLst/>
                </a:prstGeom>
                <a:solidFill>
                  <a:srgbClr val="FFC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8" name="TextBox 47"/>
                <p:cNvSpPr txBox="1"/>
                <p:nvPr/>
              </p:nvSpPr>
              <p:spPr>
                <a:xfrm>
                  <a:off x="3959932" y="2843354"/>
                  <a:ext cx="1152128" cy="55189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pl-PL" sz="120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CREATING DATA</a:t>
                  </a:r>
                  <a:endParaRPr lang="en-GB" sz="12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32" name="Group 31"/>
              <p:cNvGrpSpPr/>
              <p:nvPr/>
            </p:nvGrpSpPr>
            <p:grpSpPr>
              <a:xfrm>
                <a:off x="5148065" y="2780928"/>
                <a:ext cx="1465191" cy="1224136"/>
                <a:chOff x="3815917" y="2492896"/>
                <a:chExt cx="1465191" cy="1224136"/>
              </a:xfrm>
            </p:grpSpPr>
            <p:sp>
              <p:nvSpPr>
                <p:cNvPr id="45" name="Oval 44"/>
                <p:cNvSpPr/>
                <p:nvPr/>
              </p:nvSpPr>
              <p:spPr>
                <a:xfrm>
                  <a:off x="3923928" y="2492896"/>
                  <a:ext cx="1224136" cy="1224136"/>
                </a:xfrm>
                <a:prstGeom prst="ellipse">
                  <a:avLst/>
                </a:prstGeom>
                <a:solidFill>
                  <a:srgbClr val="FFC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6" name="TextBox 45"/>
                <p:cNvSpPr txBox="1"/>
                <p:nvPr/>
              </p:nvSpPr>
              <p:spPr>
                <a:xfrm>
                  <a:off x="3815917" y="2843354"/>
                  <a:ext cx="1465191" cy="55189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pl-PL" sz="110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PROCESSING</a:t>
                  </a:r>
                  <a:r>
                    <a:rPr lang="pl-PL" sz="120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DATA</a:t>
                  </a:r>
                  <a:endParaRPr lang="en-GB" sz="12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33" name="Group 32"/>
              <p:cNvGrpSpPr/>
              <p:nvPr/>
            </p:nvGrpSpPr>
            <p:grpSpPr>
              <a:xfrm>
                <a:off x="5148065" y="4509120"/>
                <a:ext cx="1400261" cy="1224136"/>
                <a:chOff x="3851921" y="2492896"/>
                <a:chExt cx="1400261" cy="1224136"/>
              </a:xfrm>
            </p:grpSpPr>
            <p:sp>
              <p:nvSpPr>
                <p:cNvPr id="43" name="Oval 42"/>
                <p:cNvSpPr/>
                <p:nvPr/>
              </p:nvSpPr>
              <p:spPr>
                <a:xfrm>
                  <a:off x="3923928" y="2492896"/>
                  <a:ext cx="1224136" cy="1224136"/>
                </a:xfrm>
                <a:prstGeom prst="ellipse">
                  <a:avLst/>
                </a:prstGeom>
                <a:solidFill>
                  <a:srgbClr val="FFC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4" name="TextBox 43"/>
                <p:cNvSpPr txBox="1"/>
                <p:nvPr/>
              </p:nvSpPr>
              <p:spPr>
                <a:xfrm>
                  <a:off x="3851921" y="2843354"/>
                  <a:ext cx="1400261" cy="58868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pl-PL" sz="120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ANALYSING</a:t>
                  </a:r>
                  <a:r>
                    <a:rPr lang="pl-PL" sz="140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r>
                    <a:rPr lang="pl-PL" sz="120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DATA</a:t>
                  </a:r>
                  <a:endParaRPr lang="en-GB" sz="12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34" name="Group 33"/>
              <p:cNvGrpSpPr/>
              <p:nvPr/>
            </p:nvGrpSpPr>
            <p:grpSpPr>
              <a:xfrm>
                <a:off x="3498957" y="5373216"/>
                <a:ext cx="1509656" cy="1224136"/>
                <a:chOff x="3786989" y="2492896"/>
                <a:chExt cx="1509656" cy="1224136"/>
              </a:xfrm>
            </p:grpSpPr>
            <p:sp>
              <p:nvSpPr>
                <p:cNvPr id="41" name="Oval 40"/>
                <p:cNvSpPr/>
                <p:nvPr/>
              </p:nvSpPr>
              <p:spPr>
                <a:xfrm>
                  <a:off x="3923928" y="2492896"/>
                  <a:ext cx="1224136" cy="1224136"/>
                </a:xfrm>
                <a:prstGeom prst="ellipse">
                  <a:avLst/>
                </a:prstGeom>
                <a:solidFill>
                  <a:srgbClr val="FFC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2" name="TextBox 41"/>
                <p:cNvSpPr txBox="1"/>
                <p:nvPr/>
              </p:nvSpPr>
              <p:spPr>
                <a:xfrm>
                  <a:off x="3786989" y="2843354"/>
                  <a:ext cx="1509656" cy="55189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pl-PL" sz="110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PRESERVING</a:t>
                  </a:r>
                  <a:r>
                    <a:rPr lang="pl-PL" sz="120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DATA</a:t>
                  </a:r>
                  <a:endParaRPr lang="en-GB" sz="12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35" name="Group 34"/>
              <p:cNvGrpSpPr/>
              <p:nvPr/>
            </p:nvGrpSpPr>
            <p:grpSpPr>
              <a:xfrm>
                <a:off x="1979712" y="4509120"/>
                <a:ext cx="1224136" cy="1224136"/>
                <a:chOff x="3923928" y="2564904"/>
                <a:chExt cx="1224136" cy="1224136"/>
              </a:xfrm>
            </p:grpSpPr>
            <p:sp>
              <p:nvSpPr>
                <p:cNvPr id="39" name="Oval 38"/>
                <p:cNvSpPr/>
                <p:nvPr/>
              </p:nvSpPr>
              <p:spPr>
                <a:xfrm>
                  <a:off x="3923928" y="2564904"/>
                  <a:ext cx="1224136" cy="1224136"/>
                </a:xfrm>
                <a:prstGeom prst="ellipse">
                  <a:avLst/>
                </a:prstGeom>
                <a:solidFill>
                  <a:srgbClr val="FFC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0" name="TextBox 39"/>
                <p:cNvSpPr txBox="1"/>
                <p:nvPr/>
              </p:nvSpPr>
              <p:spPr>
                <a:xfrm>
                  <a:off x="3959932" y="2941834"/>
                  <a:ext cx="1152128" cy="55189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pl-PL" sz="120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SHARING</a:t>
                  </a:r>
                </a:p>
                <a:p>
                  <a:pPr algn="ctr"/>
                  <a:r>
                    <a:rPr lang="pl-PL" sz="120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DATA</a:t>
                  </a:r>
                  <a:endParaRPr lang="en-GB" sz="12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36" name="Group 35"/>
              <p:cNvGrpSpPr/>
              <p:nvPr/>
            </p:nvGrpSpPr>
            <p:grpSpPr>
              <a:xfrm>
                <a:off x="1979712" y="2708920"/>
                <a:ext cx="1224136" cy="1224136"/>
                <a:chOff x="3923928" y="2420888"/>
                <a:chExt cx="1224136" cy="1224136"/>
              </a:xfrm>
            </p:grpSpPr>
            <p:sp>
              <p:nvSpPr>
                <p:cNvPr id="37" name="Oval 36"/>
                <p:cNvSpPr/>
                <p:nvPr/>
              </p:nvSpPr>
              <p:spPr>
                <a:xfrm>
                  <a:off x="3923928" y="2420888"/>
                  <a:ext cx="1224136" cy="1224136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8" name="TextBox 37"/>
                <p:cNvSpPr txBox="1"/>
                <p:nvPr/>
              </p:nvSpPr>
              <p:spPr>
                <a:xfrm>
                  <a:off x="3959932" y="2813809"/>
                  <a:ext cx="1152128" cy="55189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pl-PL" sz="120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RE-USING DATA</a:t>
                  </a:r>
                  <a:endParaRPr lang="en-GB" sz="12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sp>
          <p:nvSpPr>
            <p:cNvPr id="24" name="Right Arrow 23"/>
            <p:cNvSpPr/>
            <p:nvPr/>
          </p:nvSpPr>
          <p:spPr>
            <a:xfrm rot="1619807" flipV="1">
              <a:off x="5174188" y="2303398"/>
              <a:ext cx="253828" cy="151064"/>
            </a:xfrm>
            <a:prstGeom prst="rightArrow">
              <a:avLst>
                <a:gd name="adj1" fmla="val 27886"/>
                <a:gd name="adj2" fmla="val 50000"/>
              </a:avLst>
            </a:prstGeom>
            <a:solidFill>
              <a:srgbClr val="91C6F7"/>
            </a:solidFill>
            <a:ln>
              <a:solidFill>
                <a:srgbClr val="91C6F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5" name="Right Arrow 24"/>
            <p:cNvSpPr/>
            <p:nvPr/>
          </p:nvSpPr>
          <p:spPr>
            <a:xfrm rot="5212365" flipV="1">
              <a:off x="6197255" y="3995999"/>
              <a:ext cx="253828" cy="151064"/>
            </a:xfrm>
            <a:prstGeom prst="rightArrow">
              <a:avLst>
                <a:gd name="adj1" fmla="val 27886"/>
                <a:gd name="adj2" fmla="val 50000"/>
              </a:avLst>
            </a:prstGeom>
            <a:solidFill>
              <a:srgbClr val="91C6F7"/>
            </a:solidFill>
            <a:ln>
              <a:solidFill>
                <a:srgbClr val="91C6F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6" name="Right Arrow 25"/>
            <p:cNvSpPr/>
            <p:nvPr/>
          </p:nvSpPr>
          <p:spPr>
            <a:xfrm rot="8847248" flipV="1">
              <a:off x="5300817" y="5674556"/>
              <a:ext cx="253828" cy="151064"/>
            </a:xfrm>
            <a:prstGeom prst="rightArrow">
              <a:avLst>
                <a:gd name="adj1" fmla="val 27886"/>
                <a:gd name="adj2" fmla="val 50000"/>
              </a:avLst>
            </a:prstGeom>
            <a:solidFill>
              <a:srgbClr val="91C6F7"/>
            </a:solidFill>
            <a:ln>
              <a:solidFill>
                <a:srgbClr val="91C6F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ight Arrow 26"/>
            <p:cNvSpPr/>
            <p:nvPr/>
          </p:nvSpPr>
          <p:spPr>
            <a:xfrm rot="12776736" flipV="1">
              <a:off x="3097300" y="5646115"/>
              <a:ext cx="253828" cy="151064"/>
            </a:xfrm>
            <a:prstGeom prst="rightArrow">
              <a:avLst>
                <a:gd name="adj1" fmla="val 27886"/>
                <a:gd name="adj2" fmla="val 50000"/>
              </a:avLst>
            </a:prstGeom>
            <a:solidFill>
              <a:srgbClr val="91C6F7"/>
            </a:solidFill>
            <a:ln>
              <a:solidFill>
                <a:srgbClr val="91C6F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8" name="Right Arrow 27"/>
            <p:cNvSpPr/>
            <p:nvPr/>
          </p:nvSpPr>
          <p:spPr>
            <a:xfrm rot="16200000" flipV="1">
              <a:off x="2254352" y="3914627"/>
              <a:ext cx="253828" cy="151064"/>
            </a:xfrm>
            <a:prstGeom prst="rightArrow">
              <a:avLst>
                <a:gd name="adj1" fmla="val 27886"/>
                <a:gd name="adj2" fmla="val 50000"/>
              </a:avLst>
            </a:prstGeom>
            <a:solidFill>
              <a:srgbClr val="91C6F7"/>
            </a:solidFill>
            <a:ln>
              <a:solidFill>
                <a:srgbClr val="91C6F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9" name="Right Arrow 28"/>
            <p:cNvSpPr/>
            <p:nvPr/>
          </p:nvSpPr>
          <p:spPr>
            <a:xfrm rot="19590936" flipV="1">
              <a:off x="3218543" y="2332540"/>
              <a:ext cx="253828" cy="151064"/>
            </a:xfrm>
            <a:prstGeom prst="rightArrow">
              <a:avLst>
                <a:gd name="adj1" fmla="val 27886"/>
                <a:gd name="adj2" fmla="val 50000"/>
              </a:avLst>
            </a:prstGeom>
            <a:solidFill>
              <a:srgbClr val="91C6F7"/>
            </a:solidFill>
            <a:ln>
              <a:solidFill>
                <a:srgbClr val="91C6F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9" name="AutoShape 17"/>
          <p:cNvSpPr>
            <a:spLocks noChangeArrowheads="1"/>
          </p:cNvSpPr>
          <p:nvPr/>
        </p:nvSpPr>
        <p:spPr bwMode="auto">
          <a:xfrm rot="16200000">
            <a:off x="5831371" y="4598238"/>
            <a:ext cx="606760" cy="1076325"/>
          </a:xfrm>
          <a:prstGeom prst="foldedCorner">
            <a:avLst>
              <a:gd name="adj" fmla="val 12500"/>
            </a:avLst>
          </a:prstGeom>
          <a:gradFill rotWithShape="1">
            <a:gsLst>
              <a:gs pos="0">
                <a:srgbClr val="FFFF99">
                  <a:gamma/>
                  <a:shade val="85490"/>
                  <a:invGamma/>
                </a:srgbClr>
              </a:gs>
              <a:gs pos="100000">
                <a:srgbClr val="FFFF99"/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 dirty="0"/>
          </a:p>
        </p:txBody>
      </p:sp>
      <p:cxnSp>
        <p:nvCxnSpPr>
          <p:cNvPr id="50" name="Straight Arrow Connector 49"/>
          <p:cNvCxnSpPr/>
          <p:nvPr/>
        </p:nvCxnSpPr>
        <p:spPr>
          <a:xfrm flipV="1">
            <a:off x="4476984" y="1099667"/>
            <a:ext cx="0" cy="503243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 rot="16200000">
            <a:off x="3459528" y="3335804"/>
            <a:ext cx="14718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600" dirty="0"/>
              <a:t>Time and effort</a:t>
            </a:r>
            <a:endParaRPr lang="en-GB" sz="1600" dirty="0"/>
          </a:p>
        </p:txBody>
      </p:sp>
      <p:sp>
        <p:nvSpPr>
          <p:cNvPr id="52" name="Rectangle 51"/>
          <p:cNvSpPr/>
          <p:nvPr/>
        </p:nvSpPr>
        <p:spPr>
          <a:xfrm>
            <a:off x="4093449" y="6429360"/>
            <a:ext cx="404414" cy="197924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3" name="TextBox 52"/>
          <p:cNvSpPr txBox="1"/>
          <p:nvPr/>
        </p:nvSpPr>
        <p:spPr>
          <a:xfrm>
            <a:off x="4503723" y="6399076"/>
            <a:ext cx="34664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200" dirty="0"/>
              <a:t>work necessary to make outputs suitable for sharing</a:t>
            </a:r>
            <a:endParaRPr lang="en-GB" sz="1200" dirty="0"/>
          </a:p>
        </p:txBody>
      </p:sp>
      <p:sp>
        <p:nvSpPr>
          <p:cNvPr id="54" name="Rectangle 53"/>
          <p:cNvSpPr/>
          <p:nvPr/>
        </p:nvSpPr>
        <p:spPr>
          <a:xfrm>
            <a:off x="8114539" y="6431101"/>
            <a:ext cx="404414" cy="197924"/>
          </a:xfrm>
          <a:prstGeom prst="rect">
            <a:avLst/>
          </a:prstGeom>
          <a:solidFill>
            <a:srgbClr val="FFC000"/>
          </a:solidFill>
          <a:ln>
            <a:solidFill>
              <a:srgbClr val="FB90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5" name="TextBox 54"/>
          <p:cNvSpPr txBox="1"/>
          <p:nvPr/>
        </p:nvSpPr>
        <p:spPr>
          <a:xfrm>
            <a:off x="8524813" y="6400817"/>
            <a:ext cx="20087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200" dirty="0"/>
              <a:t>standard research operations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19254149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pl-PL" dirty="0"/>
          </a:p>
          <a:p>
            <a:pPr marL="0" indent="0">
              <a:buNone/>
            </a:pPr>
            <a:endParaRPr lang="pl-PL" sz="4000" dirty="0"/>
          </a:p>
          <a:p>
            <a:pPr marL="0" indent="0" algn="ctr">
              <a:buNone/>
            </a:pPr>
            <a:r>
              <a:rPr lang="en-GB" sz="4000" dirty="0"/>
              <a:t>Why you should know it</a:t>
            </a:r>
          </a:p>
        </p:txBody>
      </p:sp>
    </p:spTree>
    <p:extLst>
      <p:ext uri="{BB962C8B-B14F-4D97-AF65-F5344CB8AC3E}">
        <p14:creationId xmlns:p14="http://schemas.microsoft.com/office/powerpoint/2010/main" val="37220001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 descr="D:\Google Drive\work\OCM\desk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0123" y="472148"/>
            <a:ext cx="3569549" cy="3058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1354" y="157088"/>
            <a:ext cx="11072446" cy="1325563"/>
          </a:xfrm>
        </p:spPr>
        <p:txBody>
          <a:bodyPr/>
          <a:lstStyle/>
          <a:p>
            <a:r>
              <a:rPr lang="en-GB" dirty="0"/>
              <a:t>Power figures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pl-PL" dirty="0"/>
          </a:p>
          <a:p>
            <a:pPr marL="0" indent="0">
              <a:buNone/>
            </a:pPr>
            <a:endParaRPr lang="pl-PL" sz="4000" dirty="0"/>
          </a:p>
        </p:txBody>
      </p:sp>
      <p:pic>
        <p:nvPicPr>
          <p:cNvPr id="6" name="Picture 2" descr="D:\Google Drive\work\OCM\at gun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11" y="1801342"/>
            <a:ext cx="2960148" cy="3068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9780" y="389188"/>
            <a:ext cx="4600800" cy="30672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7971" y="609757"/>
            <a:ext cx="4601456" cy="30672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366" y="2996217"/>
            <a:ext cx="3633706" cy="357556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52" t="33504" r="22763" b="2564"/>
          <a:stretch/>
        </p:blipFill>
        <p:spPr>
          <a:xfrm>
            <a:off x="6716720" y="3378373"/>
            <a:ext cx="4443548" cy="314156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C993136-21F8-4C60-998C-3D9B641EB2F6}"/>
              </a:ext>
            </a:extLst>
          </p:cNvPr>
          <p:cNvSpPr txBox="1"/>
          <p:nvPr/>
        </p:nvSpPr>
        <p:spPr>
          <a:xfrm>
            <a:off x="669303" y="6353666"/>
            <a:ext cx="16615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CREDITS [</a:t>
            </a:r>
            <a:r>
              <a:rPr lang="pl-PL" sz="1400" dirty="0"/>
              <a:t>2, 3</a:t>
            </a:r>
            <a:r>
              <a:rPr lang="en-GB" sz="1400" dirty="0"/>
              <a:t>] CC BY</a:t>
            </a:r>
          </a:p>
        </p:txBody>
      </p:sp>
    </p:spTree>
    <p:extLst>
      <p:ext uri="{BB962C8B-B14F-4D97-AF65-F5344CB8AC3E}">
        <p14:creationId xmlns:p14="http://schemas.microsoft.com/office/powerpoint/2010/main" val="36454798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Responsible for your minions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pl-PL" dirty="0"/>
          </a:p>
          <a:p>
            <a:pPr marL="0" indent="0">
              <a:buNone/>
            </a:pPr>
            <a:endParaRPr lang="pl-PL" sz="4000" dirty="0"/>
          </a:p>
          <a:p>
            <a:pPr marL="0" indent="0" algn="ctr">
              <a:buNone/>
            </a:pPr>
            <a:r>
              <a:rPr lang="en-GB" sz="4000" dirty="0"/>
              <a:t>Why you should know it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0153" y="1690688"/>
            <a:ext cx="7221416" cy="478293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C993136-21F8-4C60-998C-3D9B641EB2F6}"/>
              </a:ext>
            </a:extLst>
          </p:cNvPr>
          <p:cNvSpPr txBox="1"/>
          <p:nvPr/>
        </p:nvSpPr>
        <p:spPr>
          <a:xfrm>
            <a:off x="669303" y="6353666"/>
            <a:ext cx="14852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CREDITS [</a:t>
            </a:r>
            <a:r>
              <a:rPr lang="pl-PL" sz="1400" dirty="0"/>
              <a:t>4</a:t>
            </a:r>
            <a:r>
              <a:rPr lang="en-GB" sz="1400" dirty="0"/>
              <a:t>] CC BY</a:t>
            </a:r>
          </a:p>
        </p:txBody>
      </p:sp>
    </p:spTree>
    <p:extLst>
      <p:ext uri="{BB962C8B-B14F-4D97-AF65-F5344CB8AC3E}">
        <p14:creationId xmlns:p14="http://schemas.microsoft.com/office/powerpoint/2010/main" val="31824777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pl-PL" dirty="0"/>
          </a:p>
          <a:p>
            <a:pPr marL="0" indent="0">
              <a:buNone/>
            </a:pPr>
            <a:endParaRPr lang="pl-PL" sz="4000" dirty="0"/>
          </a:p>
          <a:p>
            <a:pPr marL="0" indent="0" algn="ctr">
              <a:buNone/>
            </a:pPr>
            <a:r>
              <a:rPr lang="pl-PL" sz="4000" dirty="0"/>
              <a:t>Better research by better sharing</a:t>
            </a:r>
            <a:endParaRPr lang="en-GB" sz="4000" dirty="0"/>
          </a:p>
        </p:txBody>
      </p:sp>
    </p:spTree>
    <p:extLst>
      <p:ext uri="{BB962C8B-B14F-4D97-AF65-F5344CB8AC3E}">
        <p14:creationId xmlns:p14="http://schemas.microsoft.com/office/powerpoint/2010/main" val="7595381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:\Users\ahatch\Desktop\dora-logo whit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74601"/>
            <a:ext cx="3698196" cy="1277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15662" y="365125"/>
            <a:ext cx="9138138" cy="1325563"/>
          </a:xfrm>
        </p:spPr>
        <p:txBody>
          <a:bodyPr/>
          <a:lstStyle/>
          <a:p>
            <a:r>
              <a:rPr lang="en-GB" dirty="0"/>
              <a:t>DORA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endParaRPr lang="en-GB" b="1" dirty="0"/>
          </a:p>
          <a:p>
            <a:pPr marL="0" indent="0">
              <a:buNone/>
            </a:pPr>
            <a:r>
              <a:rPr lang="en-GB" b="1" dirty="0"/>
              <a:t>Declaration on Research Assessment</a:t>
            </a:r>
          </a:p>
          <a:p>
            <a:r>
              <a:rPr lang="en-GB" dirty="0"/>
              <a:t>the need to eliminate the use of journal-based metrics, such as Journal Impact Factors, in funding, appointment, and promotion considerations;</a:t>
            </a:r>
          </a:p>
          <a:p>
            <a:r>
              <a:rPr lang="en-GB" dirty="0"/>
              <a:t>the need to assess research on its own merits rather than on the basis of the journal </a:t>
            </a:r>
          </a:p>
          <a:p>
            <a:r>
              <a:rPr lang="en-GB" dirty="0"/>
              <a:t>the need </a:t>
            </a:r>
            <a:r>
              <a:rPr lang="en-GB"/>
              <a:t>to capitalise </a:t>
            </a:r>
            <a:r>
              <a:rPr lang="en-GB" dirty="0"/>
              <a:t>on the opportunities provided by online publication (such as relaxing unnecessary limits … exploring new indicators of significance and impact)</a:t>
            </a:r>
          </a:p>
          <a:p>
            <a:pPr marL="0" indent="0">
              <a:buNone/>
            </a:pPr>
            <a:endParaRPr lang="en-GB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993136-21F8-4C60-998C-3D9B641EB2F6}"/>
              </a:ext>
            </a:extLst>
          </p:cNvPr>
          <p:cNvSpPr txBox="1"/>
          <p:nvPr/>
        </p:nvSpPr>
        <p:spPr>
          <a:xfrm>
            <a:off x="669303" y="6353666"/>
            <a:ext cx="14852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CREDITS [</a:t>
            </a:r>
            <a:r>
              <a:rPr lang="pl-PL" sz="1400" dirty="0"/>
              <a:t>5</a:t>
            </a:r>
            <a:r>
              <a:rPr lang="en-GB" sz="1400" dirty="0"/>
              <a:t>] CC BY</a:t>
            </a:r>
          </a:p>
        </p:txBody>
      </p:sp>
    </p:spTree>
    <p:extLst>
      <p:ext uri="{BB962C8B-B14F-4D97-AF65-F5344CB8AC3E}">
        <p14:creationId xmlns:p14="http://schemas.microsoft.com/office/powerpoint/2010/main" val="35962742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C:\Users\ahatch\Desktop\dora-logo whit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74601"/>
            <a:ext cx="3698196" cy="1277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703"/>
          <a:stretch/>
        </p:blipFill>
        <p:spPr bwMode="auto">
          <a:xfrm>
            <a:off x="609725" y="1790992"/>
            <a:ext cx="4821257" cy="21551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710194" y="4045992"/>
            <a:ext cx="2119876" cy="54373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25400" tIns="25400" rIns="25400" bIns="25400" numCol="1" spcCol="38100" rtlCol="0" anchor="ctr">
            <a:spAutoFit/>
          </a:bodyPr>
          <a:lstStyle/>
          <a:p>
            <a:pPr defTabSz="412750" hangingPunct="0"/>
            <a:r>
              <a:rPr lang="en-US" sz="1600" dirty="0" err="1">
                <a:solidFill>
                  <a:srgbClr val="0070C0"/>
                </a:solidFill>
                <a:ea typeface="Helvetica Neue"/>
                <a:cs typeface="Helvetica Neue"/>
                <a:sym typeface="Helvetica Neue"/>
              </a:rPr>
              <a:t>Wellcome</a:t>
            </a:r>
            <a:endParaRPr lang="en-US" sz="1600" dirty="0">
              <a:solidFill>
                <a:srgbClr val="0070C0"/>
              </a:solidFill>
              <a:ea typeface="Helvetica Neue"/>
              <a:cs typeface="Helvetica Neue"/>
              <a:sym typeface="Helvetica Neue"/>
            </a:endParaRPr>
          </a:p>
          <a:p>
            <a:pPr defTabSz="412750" hangingPunct="0"/>
            <a:r>
              <a:rPr lang="en-US" sz="1600" dirty="0">
                <a:solidFill>
                  <a:srgbClr val="0070C0"/>
                </a:solidFill>
              </a:rPr>
              <a:t>London, United Kingdom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895293" y="3927847"/>
            <a:ext cx="1713418" cy="54373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25400" tIns="25400" rIns="25400" bIns="25400" numCol="1" spcCol="38100" rtlCol="0" anchor="ctr">
            <a:spAutoFit/>
          </a:bodyPr>
          <a:lstStyle/>
          <a:p>
            <a:pPr defTabSz="412750" hangingPunct="0"/>
            <a:r>
              <a:rPr lang="en-US" sz="1600" dirty="0">
                <a:solidFill>
                  <a:srgbClr val="0070C0"/>
                </a:solidFill>
                <a:ea typeface="Helvetica Neue"/>
                <a:cs typeface="Helvetica Neue"/>
                <a:sym typeface="Helvetica Neue"/>
              </a:rPr>
              <a:t>Cancer Research UK</a:t>
            </a:r>
          </a:p>
          <a:p>
            <a:pPr defTabSz="412750" hangingPunct="0"/>
            <a:r>
              <a:rPr lang="en-US" sz="1600" dirty="0">
                <a:solidFill>
                  <a:srgbClr val="0070C0"/>
                </a:solidFill>
              </a:rPr>
              <a:t>London, UK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895293" y="4556250"/>
            <a:ext cx="4557316" cy="202106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lvl="3"/>
            <a:r>
              <a:rPr lang="en-US" sz="1600" dirty="0">
                <a:solidFill>
                  <a:srgbClr val="0070C0"/>
                </a:solidFill>
              </a:rPr>
              <a:t>Application includes: </a:t>
            </a:r>
          </a:p>
          <a:p>
            <a:pPr marL="228600" lvl="3" indent="-228600">
              <a:buFont typeface="Symbol" pitchFamily="18" charset="2"/>
              <a:buChar char="-"/>
            </a:pPr>
            <a:r>
              <a:rPr lang="en-US" sz="1600" dirty="0">
                <a:solidFill>
                  <a:srgbClr val="0070C0"/>
                </a:solidFill>
              </a:rPr>
              <a:t>List of research outputs</a:t>
            </a:r>
          </a:p>
          <a:p>
            <a:pPr marL="228600" lvl="3" indent="-228600">
              <a:buFont typeface="Symbol" pitchFamily="18" charset="2"/>
              <a:buChar char="-"/>
            </a:pPr>
            <a:r>
              <a:rPr lang="en-US" sz="1600" dirty="0">
                <a:solidFill>
                  <a:srgbClr val="0070C0"/>
                </a:solidFill>
              </a:rPr>
              <a:t>Summary of 3-5 achievements</a:t>
            </a:r>
          </a:p>
          <a:p>
            <a:pPr marL="228600" lvl="3" indent="-228600">
              <a:buFont typeface="Symbol" pitchFamily="18" charset="2"/>
              <a:buChar char="-"/>
            </a:pPr>
            <a:r>
              <a:rPr lang="en-US" sz="1600" dirty="0">
                <a:solidFill>
                  <a:srgbClr val="0070C0"/>
                </a:solidFill>
              </a:rPr>
              <a:t>Space to describe other measures of impact</a:t>
            </a:r>
          </a:p>
          <a:p>
            <a:pPr lvl="3"/>
            <a:endParaRPr lang="en-US" sz="1600" dirty="0">
              <a:solidFill>
                <a:srgbClr val="0070C0"/>
              </a:solidFill>
              <a:sym typeface="Helvetica Neue"/>
            </a:endParaRPr>
          </a:p>
          <a:p>
            <a:pPr defTabSz="412750" hangingPunct="0"/>
            <a:r>
              <a:rPr lang="en-US" sz="1600" dirty="0">
                <a:solidFill>
                  <a:srgbClr val="0070C0"/>
                </a:solidFill>
                <a:sym typeface="Helvetica Neue"/>
              </a:rPr>
              <a:t>Reminds peer reviewers and </a:t>
            </a:r>
            <a:r>
              <a:rPr lang="en-US" sz="1600">
                <a:solidFill>
                  <a:srgbClr val="0070C0"/>
                </a:solidFill>
                <a:sym typeface="Helvetica Neue"/>
              </a:rPr>
              <a:t>committee </a:t>
            </a:r>
          </a:p>
          <a:p>
            <a:pPr defTabSz="412750" hangingPunct="0"/>
            <a:r>
              <a:rPr lang="en-US" sz="1600">
                <a:solidFill>
                  <a:srgbClr val="0070C0"/>
                </a:solidFill>
                <a:sym typeface="Helvetica Neue"/>
              </a:rPr>
              <a:t>members </a:t>
            </a:r>
            <a:r>
              <a:rPr lang="en-US" sz="1600" dirty="0">
                <a:solidFill>
                  <a:srgbClr val="0070C0"/>
                </a:solidFill>
                <a:sym typeface="Helvetica Neue"/>
              </a:rPr>
              <a:t>of DORA principles </a:t>
            </a:r>
            <a:r>
              <a:rPr lang="en-US" sz="1600">
                <a:solidFill>
                  <a:srgbClr val="0070C0"/>
                </a:solidFill>
                <a:sym typeface="Helvetica Neue"/>
              </a:rPr>
              <a:t>throughout </a:t>
            </a:r>
          </a:p>
          <a:p>
            <a:pPr defTabSz="412750" hangingPunct="0"/>
            <a:r>
              <a:rPr lang="en-US" sz="1600">
                <a:solidFill>
                  <a:srgbClr val="0070C0"/>
                </a:solidFill>
                <a:sym typeface="Helvetica Neue"/>
              </a:rPr>
              <a:t>funding </a:t>
            </a:r>
            <a:r>
              <a:rPr lang="en-US" sz="1600" dirty="0">
                <a:solidFill>
                  <a:srgbClr val="0070C0"/>
                </a:solidFill>
                <a:sym typeface="Helvetica Neue"/>
              </a:rPr>
              <a:t>process</a:t>
            </a:r>
            <a:endParaRPr lang="en-US" sz="1600" dirty="0">
              <a:solidFill>
                <a:srgbClr val="0070C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10194" y="4712039"/>
            <a:ext cx="5315681" cy="17748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lvl="3"/>
            <a:r>
              <a:rPr lang="en-US" sz="1600" dirty="0">
                <a:solidFill>
                  <a:srgbClr val="0070C0"/>
                </a:solidFill>
              </a:rPr>
              <a:t>Application includes: </a:t>
            </a:r>
          </a:p>
          <a:p>
            <a:pPr marL="228600" lvl="3" indent="-228600">
              <a:buFont typeface="Symbol" pitchFamily="18" charset="2"/>
              <a:buChar char="-"/>
            </a:pPr>
            <a:r>
              <a:rPr lang="en-US" sz="1600" dirty="0">
                <a:solidFill>
                  <a:srgbClr val="0070C0"/>
                </a:solidFill>
              </a:rPr>
              <a:t>List of research outputs </a:t>
            </a:r>
          </a:p>
          <a:p>
            <a:pPr marL="228600" lvl="3" indent="-228600">
              <a:buFont typeface="Symbol" pitchFamily="18" charset="2"/>
              <a:buChar char="-"/>
            </a:pPr>
            <a:r>
              <a:rPr lang="en-US" sz="1600" dirty="0">
                <a:solidFill>
                  <a:srgbClr val="0070C0"/>
                </a:solidFill>
              </a:rPr>
              <a:t>Contributions to mentorship</a:t>
            </a:r>
          </a:p>
          <a:p>
            <a:pPr marL="228600" lvl="3" indent="-228600">
              <a:buFont typeface="Symbol" pitchFamily="18" charset="2"/>
              <a:buChar char="-"/>
            </a:pPr>
            <a:r>
              <a:rPr lang="en-US" sz="1600" dirty="0">
                <a:solidFill>
                  <a:srgbClr val="0070C0"/>
                </a:solidFill>
              </a:rPr>
              <a:t>Output sharing plan to advance potential health benefits</a:t>
            </a:r>
          </a:p>
          <a:p>
            <a:pPr marL="228600" lvl="3" indent="-228600">
              <a:buFont typeface="Symbol" pitchFamily="18" charset="2"/>
              <a:buChar char="-"/>
            </a:pPr>
            <a:r>
              <a:rPr lang="en-US" sz="1600" dirty="0">
                <a:solidFill>
                  <a:srgbClr val="0070C0"/>
                </a:solidFill>
              </a:rPr>
              <a:t>Plans for public engagement</a:t>
            </a:r>
          </a:p>
          <a:p>
            <a:pPr defTabSz="412750" hangingPunct="0"/>
            <a:endParaRPr lang="en-US" sz="1600" dirty="0">
              <a:solidFill>
                <a:srgbClr val="0070C0"/>
              </a:solidFill>
            </a:endParaRPr>
          </a:p>
          <a:p>
            <a:pPr defTabSz="412750" hangingPunct="0"/>
            <a:r>
              <a:rPr lang="en-US" sz="1600" dirty="0">
                <a:solidFill>
                  <a:srgbClr val="0070C0"/>
                </a:solidFill>
              </a:rPr>
              <a:t>Guidance provided to advisory panel members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5293" y="2295462"/>
            <a:ext cx="4662488" cy="1495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itle 1"/>
          <p:cNvSpPr txBox="1">
            <a:spLocks/>
          </p:cNvSpPr>
          <p:nvPr/>
        </p:nvSpPr>
        <p:spPr>
          <a:xfrm>
            <a:off x="2215662" y="365125"/>
            <a:ext cx="913813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 baseline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rPr lang="en-GB" dirty="0"/>
              <a:t>DORA: Funder adoption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C993136-21F8-4C60-998C-3D9B641EB2F6}"/>
              </a:ext>
            </a:extLst>
          </p:cNvPr>
          <p:cNvSpPr txBox="1"/>
          <p:nvPr/>
        </p:nvSpPr>
        <p:spPr>
          <a:xfrm>
            <a:off x="609725" y="6486884"/>
            <a:ext cx="14852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CREDITS [</a:t>
            </a:r>
            <a:r>
              <a:rPr lang="pl-PL" sz="1400" dirty="0"/>
              <a:t>5</a:t>
            </a:r>
            <a:r>
              <a:rPr lang="en-GB" sz="1400" dirty="0"/>
              <a:t>] CC BY</a:t>
            </a:r>
          </a:p>
        </p:txBody>
      </p:sp>
    </p:spTree>
    <p:extLst>
      <p:ext uri="{BB962C8B-B14F-4D97-AF65-F5344CB8AC3E}">
        <p14:creationId xmlns:p14="http://schemas.microsoft.com/office/powerpoint/2010/main" val="1271768830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Narrative CV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n-IE" dirty="0"/>
              <a:t>Generation of Knowledge</a:t>
            </a:r>
            <a:endParaRPr lang="en-GB" dirty="0"/>
          </a:p>
          <a:p>
            <a:pPr lvl="0"/>
            <a:r>
              <a:rPr lang="en-IE" dirty="0"/>
              <a:t>Development of Individuals and Collaborations  </a:t>
            </a:r>
            <a:endParaRPr lang="en-GB" dirty="0"/>
          </a:p>
          <a:p>
            <a:pPr lvl="0"/>
            <a:r>
              <a:rPr lang="en-IE" dirty="0"/>
              <a:t>Supporting Broader Society and the Economy  </a:t>
            </a:r>
            <a:endParaRPr lang="en-GB" dirty="0"/>
          </a:p>
          <a:p>
            <a:pPr lvl="0"/>
            <a:r>
              <a:rPr lang="en-IE" dirty="0"/>
              <a:t>Supporting the Research Community 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393390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Narrative CV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A broad definition of ‘output’ is used, such as datasets, patents and software.*</a:t>
            </a:r>
          </a:p>
          <a:p>
            <a:r>
              <a:rPr lang="en-GB" dirty="0"/>
              <a:t>Special attention is paid to Open Science, which outputs are openly available.</a:t>
            </a:r>
          </a:p>
          <a:p>
            <a:r>
              <a:rPr lang="en-US" dirty="0"/>
              <a:t>New metrics: retweets, online views and downloads, discussions, presence in mass media technology platforms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*UK REF also assesses research outputs, not just publications.</a:t>
            </a:r>
          </a:p>
        </p:txBody>
      </p:sp>
    </p:spTree>
    <p:extLst>
      <p:ext uri="{BB962C8B-B14F-4D97-AF65-F5344CB8AC3E}">
        <p14:creationId xmlns:p14="http://schemas.microsoft.com/office/powerpoint/2010/main" val="13644624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It is </a:t>
            </a:r>
            <a:r>
              <a:rPr lang="pl-PL" dirty="0"/>
              <a:t>easier to </a:t>
            </a:r>
            <a:r>
              <a:rPr lang="pl-PL"/>
              <a:t>be prep</a:t>
            </a:r>
            <a:r>
              <a:rPr lang="en-GB"/>
              <a:t>a</a:t>
            </a:r>
            <a:r>
              <a:rPr lang="pl-PL"/>
              <a:t>red </a:t>
            </a:r>
            <a:r>
              <a:rPr lang="pl-PL" dirty="0"/>
              <a:t>than to fake it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It takes time to make research outputs public</a:t>
            </a:r>
          </a:p>
          <a:p>
            <a:r>
              <a:rPr lang="en-GB" dirty="0"/>
              <a:t>The quality of open outputs is easy to assess</a:t>
            </a:r>
          </a:p>
          <a:p>
            <a:endParaRPr lang="en-GB" dirty="0"/>
          </a:p>
          <a:p>
            <a:r>
              <a:rPr lang="en-GB" dirty="0"/>
              <a:t>Timestamps 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7069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pl-PL" dirty="0"/>
          </a:p>
          <a:p>
            <a:pPr marL="0" indent="0">
              <a:buNone/>
            </a:pPr>
            <a:endParaRPr lang="pl-PL" sz="4000" dirty="0"/>
          </a:p>
          <a:p>
            <a:pPr marL="0" indent="0" algn="ctr">
              <a:buNone/>
            </a:pPr>
            <a:r>
              <a:rPr lang="en-GB" sz="4000" dirty="0"/>
              <a:t>Why you should do it</a:t>
            </a:r>
          </a:p>
        </p:txBody>
      </p:sp>
    </p:spTree>
    <p:extLst>
      <p:ext uri="{BB962C8B-B14F-4D97-AF65-F5344CB8AC3E}">
        <p14:creationId xmlns:p14="http://schemas.microsoft.com/office/powerpoint/2010/main" val="16028113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Exercise – lottery winner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pl-PL" dirty="0"/>
          </a:p>
          <a:p>
            <a:pPr marL="0" indent="0">
              <a:buNone/>
            </a:pPr>
            <a:endParaRPr lang="pl-PL" sz="4000" dirty="0"/>
          </a:p>
        </p:txBody>
      </p:sp>
      <p:pic>
        <p:nvPicPr>
          <p:cNvPr id="4" name="Picture 3" descr="Top 5 Biggest Lottery Wins Ever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5709" y="1825625"/>
            <a:ext cx="5807363" cy="4227760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31186664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Lottery winner exercise - conclusions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pl-PL" dirty="0"/>
          </a:p>
          <a:p>
            <a:pPr marL="0" indent="0">
              <a:buNone/>
            </a:pPr>
            <a:r>
              <a:rPr lang="en-GB" sz="4000" dirty="0"/>
              <a:t>Good data management</a:t>
            </a:r>
            <a:r>
              <a:rPr lang="pl-PL" sz="4000" dirty="0"/>
              <a:t>:</a:t>
            </a:r>
          </a:p>
          <a:p>
            <a:pPr>
              <a:buFontTx/>
              <a:buChar char="-"/>
            </a:pPr>
            <a:r>
              <a:rPr lang="en-GB" sz="4000" dirty="0"/>
              <a:t>improve</a:t>
            </a:r>
            <a:r>
              <a:rPr lang="pl-PL" sz="4000" dirty="0"/>
              <a:t>s</a:t>
            </a:r>
            <a:r>
              <a:rPr lang="en-GB" sz="4000" dirty="0"/>
              <a:t> productivity</a:t>
            </a:r>
            <a:endParaRPr lang="pl-PL" sz="4000" dirty="0"/>
          </a:p>
          <a:p>
            <a:pPr>
              <a:buFontTx/>
              <a:buChar char="-"/>
            </a:pPr>
            <a:r>
              <a:rPr lang="en-GB" sz="4000" dirty="0"/>
              <a:t>assure</a:t>
            </a:r>
            <a:r>
              <a:rPr lang="pl-PL" sz="4000" dirty="0"/>
              <a:t>s</a:t>
            </a:r>
            <a:r>
              <a:rPr lang="en-GB" sz="4000" dirty="0"/>
              <a:t> safety of your research</a:t>
            </a:r>
            <a:endParaRPr lang="pl-PL" sz="4000" dirty="0"/>
          </a:p>
          <a:p>
            <a:pPr>
              <a:buFontTx/>
              <a:buChar char="-"/>
            </a:pPr>
            <a:r>
              <a:rPr lang="en-GB" sz="4000" dirty="0"/>
              <a:t>speeds up induction</a:t>
            </a:r>
            <a:endParaRPr lang="pl-PL" sz="4000" dirty="0"/>
          </a:p>
          <a:p>
            <a:pPr>
              <a:buFontTx/>
              <a:buChar char="-"/>
            </a:pPr>
            <a:r>
              <a:rPr lang="en-GB" sz="4000" dirty="0"/>
              <a:t>makes it easier to generate public outputs</a:t>
            </a:r>
            <a:endParaRPr lang="pl-PL" sz="4000" dirty="0"/>
          </a:p>
        </p:txBody>
      </p:sp>
    </p:spTree>
    <p:extLst>
      <p:ext uri="{BB962C8B-B14F-4D97-AF65-F5344CB8AC3E}">
        <p14:creationId xmlns:p14="http://schemas.microsoft.com/office/powerpoint/2010/main" val="38642403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3367"/>
          </a:xfrm>
        </p:spPr>
        <p:txBody>
          <a:bodyPr/>
          <a:lstStyle/>
          <a:p>
            <a:r>
              <a:rPr lang="pl-PL" dirty="0"/>
              <a:t>Agenda</a:t>
            </a:r>
            <a:endParaRPr lang="en-GB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endParaRPr lang="pl-PL" sz="4000" dirty="0"/>
          </a:p>
          <a:p>
            <a:r>
              <a:rPr lang="en-GB" sz="4000" dirty="0"/>
              <a:t>Being FAIR</a:t>
            </a:r>
            <a:endParaRPr lang="pl-PL" sz="4000" dirty="0"/>
          </a:p>
          <a:p>
            <a:r>
              <a:rPr lang="en-GB" sz="4000" dirty="0"/>
              <a:t>Tools for overlords</a:t>
            </a:r>
            <a:endParaRPr lang="pl-PL" sz="4000" dirty="0"/>
          </a:p>
          <a:p>
            <a:r>
              <a:rPr lang="en-GB" sz="4000" dirty="0"/>
              <a:t>Public repositories</a:t>
            </a:r>
            <a:endParaRPr lang="pl-PL" sz="4000" dirty="0"/>
          </a:p>
          <a:p>
            <a:r>
              <a:rPr lang="en-GB" sz="4000" dirty="0"/>
              <a:t>It is all about planning</a:t>
            </a:r>
          </a:p>
          <a:p>
            <a:r>
              <a:rPr lang="en-GB" sz="4000" dirty="0"/>
              <a:t>Wrap up</a:t>
            </a:r>
          </a:p>
        </p:txBody>
      </p:sp>
    </p:spTree>
    <p:extLst>
      <p:ext uri="{BB962C8B-B14F-4D97-AF65-F5344CB8AC3E}">
        <p14:creationId xmlns:p14="http://schemas.microsoft.com/office/powerpoint/2010/main" val="9005435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3367"/>
          </a:xfrm>
        </p:spPr>
        <p:txBody>
          <a:bodyPr/>
          <a:lstStyle/>
          <a:p>
            <a:r>
              <a:rPr lang="en-GB" dirty="0"/>
              <a:t>Credits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993136-21F8-4C60-998C-3D9B641EB2F6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0" y="1825625"/>
            <a:ext cx="10984345" cy="40441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400" dirty="0"/>
              <a:t>[1] Gema Bueno de la Fuente, “What is Open Science? Introduction”, </a:t>
            </a:r>
            <a:r>
              <a:rPr lang="pl-PL" sz="1400" dirty="0">
                <a:hlinkClick r:id="rId2"/>
              </a:rPr>
              <a:t>https://www.fosteropenscience.eu/content/what-open-science-introduction</a:t>
            </a:r>
            <a:r>
              <a:rPr lang="en-GB" sz="1400" dirty="0"/>
              <a:t> </a:t>
            </a:r>
            <a:endParaRPr lang="pl-PL" sz="1400" dirty="0"/>
          </a:p>
          <a:p>
            <a:r>
              <a:rPr lang="pl-PL" sz="1400" dirty="0"/>
              <a:t>[2] </a:t>
            </a:r>
            <a:r>
              <a:rPr lang="en-GB" sz="1400" dirty="0"/>
              <a:t>Photo</a:t>
            </a:r>
            <a:r>
              <a:rPr lang="pl-PL" sz="1400" dirty="0"/>
              <a:t>s Unsplash</a:t>
            </a:r>
            <a:r>
              <a:rPr lang="en-GB" sz="1400" dirty="0"/>
              <a:t> by</a:t>
            </a:r>
            <a:r>
              <a:rPr lang="pl-PL" sz="1400" dirty="0"/>
              <a:t>:</a:t>
            </a:r>
            <a:r>
              <a:rPr lang="en-GB" sz="1400" dirty="0"/>
              <a:t> </a:t>
            </a:r>
            <a:br>
              <a:rPr lang="pl-PL" sz="1400" dirty="0"/>
            </a:br>
            <a:r>
              <a:rPr lang="en-GB" sz="1400" dirty="0"/>
              <a:t>Evangeline Shaw </a:t>
            </a:r>
            <a:r>
              <a:rPr lang="pl-PL" sz="1400" dirty="0">
                <a:hlinkClick r:id="rId3"/>
              </a:rPr>
              <a:t>https://unsplash.com/photos/nwLTVwb7DbU</a:t>
            </a:r>
            <a:br>
              <a:rPr lang="pl-PL" sz="1400" dirty="0"/>
            </a:br>
            <a:r>
              <a:rPr lang="en-GB" sz="1400" dirty="0"/>
              <a:t>Alexei </a:t>
            </a:r>
            <a:r>
              <a:rPr lang="en-GB" sz="1400" dirty="0" err="1"/>
              <a:t>Scutar</a:t>
            </a:r>
            <a:r>
              <a:rPr lang="pl-PL" sz="1400" dirty="0"/>
              <a:t> </a:t>
            </a:r>
            <a:r>
              <a:rPr lang="pl-PL" sz="1400" dirty="0">
                <a:hlinkClick r:id="rId4"/>
              </a:rPr>
              <a:t>https://unsplash.com/photos/5Zg64OwXJg8</a:t>
            </a:r>
            <a:br>
              <a:rPr lang="pl-PL" sz="1400" dirty="0"/>
            </a:br>
            <a:r>
              <a:rPr lang="en-GB" sz="1400" dirty="0"/>
              <a:t>Markus </a:t>
            </a:r>
            <a:r>
              <a:rPr lang="en-GB" sz="1400" dirty="0" err="1"/>
              <a:t>Spiske</a:t>
            </a:r>
            <a:r>
              <a:rPr lang="pl-PL" sz="1400" dirty="0"/>
              <a:t> </a:t>
            </a:r>
            <a:r>
              <a:rPr lang="pl-PL" sz="1400" dirty="0">
                <a:hlinkClick r:id="rId5"/>
              </a:rPr>
              <a:t>https://unsplash.com/photos/7PMGUqYQpYc</a:t>
            </a:r>
            <a:endParaRPr lang="pl-PL" sz="1400" dirty="0"/>
          </a:p>
          <a:p>
            <a:r>
              <a:rPr lang="pl-PL" sz="1400" dirty="0"/>
              <a:t>[3] Photo Jonathunder, Medal: Erik Lindberg (1873-1966) - NobelPrize.JPG, PD-US, </a:t>
            </a:r>
            <a:r>
              <a:rPr lang="pl-PL" sz="1400" dirty="0">
                <a:hlinkClick r:id="rId6"/>
              </a:rPr>
              <a:t>https://en.wikipedia.org/w/index.php?curid=58432969</a:t>
            </a:r>
            <a:endParaRPr lang="pl-PL" sz="1400" dirty="0"/>
          </a:p>
          <a:p>
            <a:r>
              <a:rPr lang="pl-PL" sz="1400" dirty="0"/>
              <a:t>[4] </a:t>
            </a:r>
            <a:r>
              <a:rPr lang="en-GB" sz="1400" dirty="0"/>
              <a:t>Photo</a:t>
            </a:r>
            <a:r>
              <a:rPr lang="pl-PL" sz="1400" dirty="0"/>
              <a:t> Unsplash</a:t>
            </a:r>
            <a:r>
              <a:rPr lang="en-GB" sz="1400" dirty="0"/>
              <a:t> by</a:t>
            </a:r>
            <a:r>
              <a:rPr lang="pl-PL" sz="1400" dirty="0"/>
              <a:t>: </a:t>
            </a:r>
            <a:r>
              <a:rPr lang="en-GB" sz="1400" dirty="0" err="1"/>
              <a:t>Wyron</a:t>
            </a:r>
            <a:r>
              <a:rPr lang="en-GB" sz="1400" dirty="0"/>
              <a:t> A</a:t>
            </a:r>
            <a:r>
              <a:rPr lang="pl-PL" sz="1400" dirty="0"/>
              <a:t> </a:t>
            </a:r>
            <a:r>
              <a:rPr lang="pl-PL" sz="1400" dirty="0">
                <a:hlinkClick r:id="rId7"/>
              </a:rPr>
              <a:t>https://unsplash.com/photos/6ZR-f5bkrGE</a:t>
            </a:r>
            <a:endParaRPr lang="pl-PL" sz="1400" dirty="0"/>
          </a:p>
          <a:p>
            <a:r>
              <a:rPr lang="pl-PL" sz="1400" dirty="0"/>
              <a:t>[5] DORA </a:t>
            </a:r>
            <a:r>
              <a:rPr lang="pl-PL" sz="1400" dirty="0">
                <a:hlinkClick r:id="rId8"/>
              </a:rPr>
              <a:t>https://sfdora.org/resource/dora-slide-presentations/</a:t>
            </a:r>
            <a:endParaRPr lang="en-GB" sz="1400" dirty="0"/>
          </a:p>
          <a:p>
            <a:endParaRPr lang="en-GB" sz="1400" dirty="0"/>
          </a:p>
          <a:p>
            <a:pPr marL="0" indent="0">
              <a:buNone/>
            </a:pPr>
            <a:r>
              <a:rPr lang="en-GB" sz="2000" dirty="0"/>
              <a:t>Funding</a:t>
            </a:r>
          </a:p>
          <a:p>
            <a:pPr marL="0" indent="0">
              <a:buNone/>
            </a:pPr>
            <a:r>
              <a:rPr lang="en-GB" sz="1400" dirty="0"/>
              <a:t>Ed-</a:t>
            </a:r>
            <a:r>
              <a:rPr lang="en-GB" sz="1400" dirty="0" err="1"/>
              <a:t>DaSH</a:t>
            </a:r>
            <a:r>
              <a:rPr lang="en-GB" sz="1400" dirty="0"/>
              <a:t> is a Data Science training programme for Health and Biosciences. This work was supported by UK Research and Innovation [grant number MR/V039075/1].</a:t>
            </a:r>
          </a:p>
          <a:p>
            <a:pPr marL="0" indent="0">
              <a:buNone/>
            </a:pPr>
            <a:r>
              <a:rPr lang="en-GB" sz="1400" dirty="0">
                <a:hlinkClick r:id="rId9"/>
              </a:rPr>
              <a:t>https://edcarp.github.io/Ed-DaSH/</a:t>
            </a:r>
            <a:r>
              <a:rPr lang="en-GB" sz="1400" dirty="0"/>
              <a:t> </a:t>
            </a:r>
            <a:endParaRPr lang="pl-PL" sz="1400" dirty="0"/>
          </a:p>
          <a:p>
            <a:endParaRPr lang="pl-PL" sz="1400" dirty="0"/>
          </a:p>
        </p:txBody>
      </p:sp>
    </p:spTree>
    <p:extLst>
      <p:ext uri="{BB962C8B-B14F-4D97-AF65-F5344CB8AC3E}">
        <p14:creationId xmlns:p14="http://schemas.microsoft.com/office/powerpoint/2010/main" val="12381471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Better research by better sharing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3200" dirty="0"/>
              <a:t>why you should know about Open Science, FAIR and data management </a:t>
            </a:r>
          </a:p>
          <a:p>
            <a:endParaRPr lang="en-GB" sz="3200" dirty="0"/>
          </a:p>
          <a:p>
            <a:r>
              <a:rPr lang="en-GB" sz="3200" dirty="0"/>
              <a:t>how adoption of these practices benefits your group/organization by: </a:t>
            </a:r>
          </a:p>
          <a:p>
            <a:pPr lvl="1"/>
            <a:r>
              <a:rPr lang="en-GB" sz="2800" dirty="0"/>
              <a:t>improving productivity </a:t>
            </a:r>
          </a:p>
          <a:p>
            <a:pPr lvl="1"/>
            <a:r>
              <a:rPr lang="en-GB" sz="2800" dirty="0"/>
              <a:t>speeding up inductions</a:t>
            </a:r>
          </a:p>
          <a:p>
            <a:pPr lvl="1"/>
            <a:r>
              <a:rPr lang="en-GB" sz="2800" dirty="0"/>
              <a:t>helping with your managerial responsibilities</a:t>
            </a:r>
          </a:p>
        </p:txBody>
      </p:sp>
    </p:spTree>
    <p:extLst>
      <p:ext uri="{BB962C8B-B14F-4D97-AF65-F5344CB8AC3E}">
        <p14:creationId xmlns:p14="http://schemas.microsoft.com/office/powerpoint/2010/main" val="14292385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pl-PL" dirty="0"/>
          </a:p>
          <a:p>
            <a:pPr marL="0" indent="0">
              <a:buNone/>
            </a:pPr>
            <a:endParaRPr lang="pl-PL" sz="4000" dirty="0"/>
          </a:p>
          <a:p>
            <a:pPr marL="0" indent="0" algn="ctr">
              <a:buNone/>
            </a:pPr>
            <a:r>
              <a:rPr lang="en-GB" sz="4000" dirty="0"/>
              <a:t>Who we are and what we do</a:t>
            </a:r>
          </a:p>
        </p:txBody>
      </p:sp>
    </p:spTree>
    <p:extLst>
      <p:ext uri="{BB962C8B-B14F-4D97-AF65-F5344CB8AC3E}">
        <p14:creationId xmlns:p14="http://schemas.microsoft.com/office/powerpoint/2010/main" val="18950743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89" y="424873"/>
            <a:ext cx="12112302" cy="643312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GB" dirty="0"/>
              <a:t>Evolution of Research</a:t>
            </a:r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640076C4-D2E3-D14B-9381-59C5F3C3134C}"/>
              </a:ext>
            </a:extLst>
          </p:cNvPr>
          <p:cNvSpPr/>
          <p:nvPr/>
        </p:nvSpPr>
        <p:spPr>
          <a:xfrm flipH="1">
            <a:off x="0" y="5872163"/>
            <a:ext cx="12192000" cy="985837"/>
          </a:xfrm>
          <a:prstGeom prst="rtTriangle">
            <a:avLst/>
          </a:prstGeom>
          <a:solidFill>
            <a:srgbClr val="EA035E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rtlCol="0" anchor="ctr"/>
          <a:lstStyle/>
          <a:p>
            <a:pPr algn="r"/>
            <a:r>
              <a:rPr lang="en-US" sz="2800" dirty="0"/>
              <a:t>Level of openness in research</a:t>
            </a:r>
          </a:p>
        </p:txBody>
      </p:sp>
    </p:spTree>
    <p:extLst>
      <p:ext uri="{BB962C8B-B14F-4D97-AF65-F5344CB8AC3E}">
        <p14:creationId xmlns:p14="http://schemas.microsoft.com/office/powerpoint/2010/main" val="17795248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BA876-9561-462B-89F2-FFD0BB8C5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Open Science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BDDAC9-35A8-4328-B5EA-8844C448EB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5280"/>
            <a:ext cx="10515600" cy="4927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Open science is the movement to make scientific research </a:t>
            </a:r>
            <a:br>
              <a:rPr lang="pl-PL" dirty="0"/>
            </a:br>
            <a:r>
              <a:rPr lang="en-GB" b="1" dirty="0"/>
              <a:t>accessible to all levels </a:t>
            </a:r>
            <a:r>
              <a:rPr lang="en-GB"/>
              <a:t>of society</a:t>
            </a: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1290372" y="3253471"/>
            <a:ext cx="2981778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rgbClr val="0070C0"/>
                </a:solidFill>
              </a:rPr>
              <a:t>publications </a:t>
            </a:r>
            <a:endParaRPr lang="pl-PL" sz="2800" dirty="0">
              <a:solidFill>
                <a:srgbClr val="0070C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rgbClr val="0070C0"/>
                </a:solidFill>
              </a:rPr>
              <a:t>data </a:t>
            </a:r>
            <a:endParaRPr lang="pl-PL" sz="2800" dirty="0">
              <a:solidFill>
                <a:srgbClr val="0070C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rgbClr val="0070C0"/>
                </a:solidFill>
              </a:rPr>
              <a:t>physical samples </a:t>
            </a:r>
            <a:endParaRPr lang="pl-PL" sz="2800" dirty="0">
              <a:solidFill>
                <a:srgbClr val="0070C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rgbClr val="0070C0"/>
                </a:solidFill>
              </a:rPr>
              <a:t>software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373218" y="3038028"/>
            <a:ext cx="2519536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800" dirty="0">
                <a:solidFill>
                  <a:srgbClr val="0070C0"/>
                </a:solidFill>
              </a:rPr>
              <a:t>general public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800" dirty="0">
                <a:solidFill>
                  <a:srgbClr val="0070C0"/>
                </a:solidFill>
              </a:rPr>
              <a:t>amateurs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800" dirty="0">
                <a:solidFill>
                  <a:srgbClr val="0070C0"/>
                </a:solidFill>
              </a:rPr>
              <a:t>professionals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800" dirty="0">
                <a:solidFill>
                  <a:srgbClr val="0070C0"/>
                </a:solidFill>
              </a:rPr>
              <a:t>students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800" dirty="0">
                <a:solidFill>
                  <a:srgbClr val="0070C0"/>
                </a:solidFill>
              </a:rPr>
              <a:t>teachers</a:t>
            </a:r>
            <a:endParaRPr lang="en-GB" sz="2800" dirty="0">
              <a:solidFill>
                <a:srgbClr val="0070C0"/>
              </a:solidFill>
            </a:endParaRPr>
          </a:p>
        </p:txBody>
      </p:sp>
      <p:pic>
        <p:nvPicPr>
          <p:cNvPr id="7" name="Graphic 6" descr="Usb Stick with solid fill">
            <a:extLst>
              <a:ext uri="{FF2B5EF4-FFF2-40B4-BE49-F238E27FC236}">
                <a16:creationId xmlns:a16="http://schemas.microsoft.com/office/drawing/2014/main" id="{0824A22B-7EDC-7B4B-99C0-D318FC607C0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88273" y="3260800"/>
            <a:ext cx="914400" cy="914400"/>
          </a:xfrm>
          <a:prstGeom prst="rect">
            <a:avLst/>
          </a:prstGeom>
        </p:spPr>
      </p:pic>
      <p:pic>
        <p:nvPicPr>
          <p:cNvPr id="9" name="Graphic 8" descr="Cmd Terminal with solid fill">
            <a:extLst>
              <a:ext uri="{FF2B5EF4-FFF2-40B4-BE49-F238E27FC236}">
                <a16:creationId xmlns:a16="http://schemas.microsoft.com/office/drawing/2014/main" id="{E2CE479D-158F-3544-ADF0-05F3A0E7E92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56432" y="4668240"/>
            <a:ext cx="914400" cy="914400"/>
          </a:xfrm>
          <a:prstGeom prst="rect">
            <a:avLst/>
          </a:prstGeom>
        </p:spPr>
      </p:pic>
      <p:pic>
        <p:nvPicPr>
          <p:cNvPr id="11" name="Graphic 10" descr="Classroom with solid fill">
            <a:extLst>
              <a:ext uri="{FF2B5EF4-FFF2-40B4-BE49-F238E27FC236}">
                <a16:creationId xmlns:a16="http://schemas.microsoft.com/office/drawing/2014/main" id="{1E604FE0-9CA1-324D-B619-1BE92AA12E0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708877" y="4422213"/>
            <a:ext cx="914400" cy="914400"/>
          </a:xfrm>
          <a:prstGeom prst="rect">
            <a:avLst/>
          </a:prstGeom>
        </p:spPr>
      </p:pic>
      <p:pic>
        <p:nvPicPr>
          <p:cNvPr id="13" name="Graphic 12" descr="Group with solid fill">
            <a:extLst>
              <a:ext uri="{FF2B5EF4-FFF2-40B4-BE49-F238E27FC236}">
                <a16:creationId xmlns:a16="http://schemas.microsoft.com/office/drawing/2014/main" id="{21DA01AD-FA62-AF43-85A0-6C8F63CC969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031541" y="2512864"/>
            <a:ext cx="914400" cy="914400"/>
          </a:xfrm>
          <a:prstGeom prst="rect">
            <a:avLst/>
          </a:prstGeom>
        </p:spPr>
      </p:pic>
      <p:pic>
        <p:nvPicPr>
          <p:cNvPr id="15" name="Graphic 14" descr="Briefcase with solid fill">
            <a:extLst>
              <a:ext uri="{FF2B5EF4-FFF2-40B4-BE49-F238E27FC236}">
                <a16:creationId xmlns:a16="http://schemas.microsoft.com/office/drawing/2014/main" id="{BD8B41C8-9E7C-2D49-9C40-01FA39B44339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155469" y="3519456"/>
            <a:ext cx="655744" cy="655744"/>
          </a:xfrm>
          <a:prstGeom prst="rect">
            <a:avLst/>
          </a:prstGeom>
        </p:spPr>
      </p:pic>
      <p:pic>
        <p:nvPicPr>
          <p:cNvPr id="17" name="Graphic 16" descr="Chevron arrows with solid fill">
            <a:extLst>
              <a:ext uri="{FF2B5EF4-FFF2-40B4-BE49-F238E27FC236}">
                <a16:creationId xmlns:a16="http://schemas.microsoft.com/office/drawing/2014/main" id="{B2811472-3906-BF4A-A506-9361E6DC65CE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553456" y="3519456"/>
            <a:ext cx="914400" cy="9144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158368" y="5848625"/>
            <a:ext cx="5704575" cy="5890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400" b="1" dirty="0">
                <a:solidFill>
                  <a:srgbClr val="0070C0"/>
                </a:solidFill>
              </a:rPr>
              <a:t>Digital technologies</a:t>
            </a:r>
            <a:r>
              <a:rPr lang="en-GB" sz="2400" dirty="0">
                <a:solidFill>
                  <a:srgbClr val="0070C0"/>
                </a:solidFill>
              </a:rPr>
              <a:t> </a:t>
            </a:r>
            <a:r>
              <a:rPr lang="pl-PL" sz="2400" dirty="0">
                <a:solidFill>
                  <a:srgbClr val="0070C0"/>
                </a:solidFill>
              </a:rPr>
              <a:t>for</a:t>
            </a:r>
            <a:r>
              <a:rPr lang="en-GB" sz="2400" b="1" dirty="0">
                <a:solidFill>
                  <a:srgbClr val="0070C0"/>
                </a:solidFill>
              </a:rPr>
              <a:t> </a:t>
            </a:r>
            <a:r>
              <a:rPr lang="en-GB" sz="2400" dirty="0">
                <a:solidFill>
                  <a:srgbClr val="0070C0"/>
                </a:solidFill>
              </a:rPr>
              <a:t>diffusing knowledge</a:t>
            </a:r>
            <a:endParaRPr lang="pl-PL" sz="24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19116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BA876-9561-462B-89F2-FFD0BB8C5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Open Science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BE59DD7-8111-4360-8E11-D0D1857E0E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2557" y="1303976"/>
            <a:ext cx="8986886" cy="519273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C993136-21F8-4C60-998C-3D9B641EB2F6}"/>
              </a:ext>
            </a:extLst>
          </p:cNvPr>
          <p:cNvSpPr txBox="1"/>
          <p:nvPr/>
        </p:nvSpPr>
        <p:spPr>
          <a:xfrm>
            <a:off x="669303" y="6353666"/>
            <a:ext cx="14852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CREDITS [1] CC BY</a:t>
            </a:r>
          </a:p>
        </p:txBody>
      </p:sp>
    </p:spTree>
    <p:extLst>
      <p:ext uri="{BB962C8B-B14F-4D97-AF65-F5344CB8AC3E}">
        <p14:creationId xmlns:p14="http://schemas.microsoft.com/office/powerpoint/2010/main" val="29895272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A7A994-C089-42CD-8B95-C23459559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Success story – Open Access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518E7-2BC9-4C7D-A75B-C2FBC33E1E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GB" dirty="0"/>
              <a:t>The largest initiative to move to Open Access publishing is known as </a:t>
            </a:r>
            <a:r>
              <a:rPr lang="en-GB" b="1" dirty="0"/>
              <a:t>Plan S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dirty="0"/>
              <a:t>Publications available immediately and under open licences, either in:</a:t>
            </a:r>
          </a:p>
          <a:p>
            <a:r>
              <a:rPr lang="en-GB" dirty="0"/>
              <a:t>quality Open Access platforms or journals</a:t>
            </a:r>
          </a:p>
          <a:p>
            <a:r>
              <a:rPr lang="en-GB" dirty="0"/>
              <a:t>as a copy deposited with your home institution.</a:t>
            </a:r>
          </a:p>
          <a:p>
            <a:pPr>
              <a:buFontTx/>
              <a:buChar char="-"/>
            </a:pPr>
            <a:endParaRPr lang="en-GB" dirty="0"/>
          </a:p>
          <a:p>
            <a:pPr marL="0" indent="0">
              <a:buNone/>
            </a:pPr>
            <a:r>
              <a:rPr lang="en-GB" dirty="0"/>
              <a:t>Details of funding bodies requirements can be found at </a:t>
            </a:r>
            <a:r>
              <a:rPr lang="en-GB" dirty="0">
                <a:hlinkClick r:id="rId2"/>
              </a:rPr>
              <a:t>Plan S/</a:t>
            </a:r>
            <a:r>
              <a:rPr lang="en-GB" dirty="0" err="1">
                <a:hlinkClick r:id="rId2"/>
              </a:rPr>
              <a:t>cOAlition</a:t>
            </a:r>
            <a:r>
              <a:rPr lang="en-GB" dirty="0">
                <a:hlinkClick r:id="rId2"/>
              </a:rPr>
              <a:t> S</a:t>
            </a:r>
            <a:r>
              <a:rPr lang="en-GB" dirty="0"/>
              <a:t>. </a:t>
            </a:r>
          </a:p>
          <a:p>
            <a:r>
              <a:rPr lang="en-GB" dirty="0" err="1">
                <a:hlinkClick r:id="rId3"/>
              </a:rPr>
              <a:t>cOAlition</a:t>
            </a:r>
            <a:r>
              <a:rPr lang="en-GB" dirty="0">
                <a:hlinkClick r:id="rId3"/>
              </a:rPr>
              <a:t> S journal checker tool</a:t>
            </a:r>
            <a:r>
              <a:rPr lang="en-GB" dirty="0"/>
              <a:t> to assess compliance</a:t>
            </a:r>
          </a:p>
          <a:p>
            <a:r>
              <a:rPr lang="en-GB" dirty="0"/>
              <a:t>the </a:t>
            </a:r>
            <a:r>
              <a:rPr lang="en-GB" dirty="0">
                <a:hlinkClick r:id="rId4"/>
              </a:rPr>
              <a:t>Directory of Open Access Journals (DOAJ)</a:t>
            </a:r>
            <a:r>
              <a:rPr lang="en-GB" dirty="0"/>
              <a:t> helps finding OA journals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119864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9DA74F-73B3-421A-BD2A-363B267769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Outcomes</a:t>
            </a:r>
            <a:r>
              <a:rPr lang="en-GB" dirty="0"/>
              <a:t> of Openness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A3F2CD-AB38-44C7-977C-EDF39BD02D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GB" b="1" dirty="0"/>
              <a:t>Open </a:t>
            </a:r>
            <a:r>
              <a:rPr lang="pl-PL" b="1" dirty="0"/>
              <a:t>Access</a:t>
            </a:r>
            <a:r>
              <a:rPr lang="en-GB" b="1" dirty="0"/>
              <a:t>:</a:t>
            </a:r>
          </a:p>
          <a:p>
            <a:pPr>
              <a:lnSpc>
                <a:spcPct val="150000"/>
              </a:lnSpc>
            </a:pPr>
            <a:r>
              <a:rPr lang="en-GB" dirty="0"/>
              <a:t>speed of </a:t>
            </a:r>
            <a:r>
              <a:rPr lang="pl-PL" dirty="0"/>
              <a:t>work and </a:t>
            </a:r>
            <a:r>
              <a:rPr lang="en-GB" dirty="0"/>
              <a:t>knowledge distribution</a:t>
            </a:r>
          </a:p>
          <a:p>
            <a:pPr>
              <a:lnSpc>
                <a:spcPct val="150000"/>
              </a:lnSpc>
            </a:pPr>
            <a:r>
              <a:rPr lang="en-GB" dirty="0"/>
              <a:t>levelling field for underfunded sites</a:t>
            </a:r>
          </a:p>
          <a:p>
            <a:pPr>
              <a:lnSpc>
                <a:spcPct val="150000"/>
              </a:lnSpc>
            </a:pPr>
            <a:r>
              <a:rPr lang="en-GB" dirty="0"/>
              <a:t>increasing chance for </a:t>
            </a:r>
            <a:r>
              <a:rPr lang="pl-PL" dirty="0"/>
              <a:t>collaboration, </a:t>
            </a:r>
            <a:r>
              <a:rPr lang="en-GB" dirty="0"/>
              <a:t>exposure &amp; citations</a:t>
            </a:r>
            <a:endParaRPr lang="pl-PL" dirty="0"/>
          </a:p>
          <a:p>
            <a:pPr>
              <a:lnSpc>
                <a:spcPct val="150000"/>
              </a:lnSpc>
            </a:pPr>
            <a:r>
              <a:rPr lang="pl-PL" dirty="0"/>
              <a:t>new metrics of impact: views, downloads, tweets etc</a:t>
            </a:r>
            <a:endParaRPr lang="en-GB" dirty="0"/>
          </a:p>
          <a:p>
            <a:pPr>
              <a:lnSpc>
                <a:spcPct val="150000"/>
              </a:lnSpc>
            </a:pPr>
            <a:r>
              <a:rPr lang="en-GB" dirty="0"/>
              <a:t>access to work by lay audiences, thus increases social exposure of research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929163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481</TotalTime>
  <Words>1032</Words>
  <Application>Microsoft Office PowerPoint</Application>
  <PresentationFormat>Widescreen</PresentationFormat>
  <Paragraphs>185</Paragraphs>
  <Slides>29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Arial</vt:lpstr>
      <vt:lpstr>Calibri</vt:lpstr>
      <vt:lpstr>Calibri Light</vt:lpstr>
      <vt:lpstr>Symbol</vt:lpstr>
      <vt:lpstr>Office Theme</vt:lpstr>
      <vt:lpstr>FAIR for leaders</vt:lpstr>
      <vt:lpstr>PowerPoint Presentation</vt:lpstr>
      <vt:lpstr>Better research by better sharing</vt:lpstr>
      <vt:lpstr>PowerPoint Presentation</vt:lpstr>
      <vt:lpstr>Evolution of Research</vt:lpstr>
      <vt:lpstr>Open Science</vt:lpstr>
      <vt:lpstr>Open Science</vt:lpstr>
      <vt:lpstr>Success story – Open Access</vt:lpstr>
      <vt:lpstr>Outcomes of Openness</vt:lpstr>
      <vt:lpstr>Outcomes of Openness</vt:lpstr>
      <vt:lpstr>Motivation</vt:lpstr>
      <vt:lpstr>Motivation</vt:lpstr>
      <vt:lpstr>Why we are not doing Open Science / Data Sharing</vt:lpstr>
      <vt:lpstr>Why we are not doing Open Science / Data Sharing</vt:lpstr>
      <vt:lpstr>Sharing as part of the workflow</vt:lpstr>
      <vt:lpstr>Sharing as part of the workflow</vt:lpstr>
      <vt:lpstr>PowerPoint Presentation</vt:lpstr>
      <vt:lpstr>Power figures</vt:lpstr>
      <vt:lpstr>Responsible for your minions</vt:lpstr>
      <vt:lpstr>DORA</vt:lpstr>
      <vt:lpstr>PowerPoint Presentation</vt:lpstr>
      <vt:lpstr>Narrative CV</vt:lpstr>
      <vt:lpstr>Narrative CV</vt:lpstr>
      <vt:lpstr>It is easier to be prepared than to fake it</vt:lpstr>
      <vt:lpstr>PowerPoint Presentation</vt:lpstr>
      <vt:lpstr>Exercise – lottery winner</vt:lpstr>
      <vt:lpstr>Lottery winner exercise - conclusions</vt:lpstr>
      <vt:lpstr>Agenda</vt:lpstr>
      <vt:lpstr>Credits</vt:lpstr>
    </vt:vector>
  </TitlesOfParts>
  <Company>University of Edinburgh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FAIR in (bio) practice</dc:title>
  <dc:creator>ZIELINSKI Tomasz</dc:creator>
  <cp:lastModifiedBy>ZIELINSKI Tomasz</cp:lastModifiedBy>
  <cp:revision>43</cp:revision>
  <dcterms:created xsi:type="dcterms:W3CDTF">2021-05-26T00:05:55Z</dcterms:created>
  <dcterms:modified xsi:type="dcterms:W3CDTF">2024-01-10T19:12:23Z</dcterms:modified>
</cp:coreProperties>
</file>